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81" r:id="rId5"/>
    <p:sldId id="319" r:id="rId6"/>
    <p:sldId id="498" r:id="rId7"/>
    <p:sldId id="615" r:id="rId8"/>
    <p:sldId id="594" r:id="rId9"/>
    <p:sldId id="616" r:id="rId10"/>
    <p:sldId id="609" r:id="rId11"/>
    <p:sldId id="603" r:id="rId12"/>
    <p:sldId id="602" r:id="rId13"/>
    <p:sldId id="610" r:id="rId14"/>
    <p:sldId id="611" r:id="rId15"/>
    <p:sldId id="612" r:id="rId16"/>
    <p:sldId id="613" r:id="rId17"/>
    <p:sldId id="601" r:id="rId18"/>
  </p:sldIdLst>
  <p:sldSz cx="12192000" cy="6858000"/>
  <p:notesSz cx="6858000" cy="9144000"/>
  <p:embeddedFontLst>
    <p:embeddedFont>
      <p:font typeface="KPMG Bold" panose="020B0803030202040204" pitchFamily="34" charset="0"/>
      <p:bold r:id="rId21"/>
      <p:italic r:id="rId22"/>
      <p:boldItalic r:id="rId23"/>
    </p:embeddedFont>
  </p:embeddedFontLst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FE088ED7-7F03-6045-ABDF-A331F9C771AD}">
          <p14:sldIdLst>
            <p14:sldId id="281"/>
            <p14:sldId id="319"/>
            <p14:sldId id="498"/>
            <p14:sldId id="615"/>
            <p14:sldId id="594"/>
            <p14:sldId id="616"/>
            <p14:sldId id="609"/>
            <p14:sldId id="603"/>
            <p14:sldId id="602"/>
            <p14:sldId id="610"/>
            <p14:sldId id="611"/>
            <p14:sldId id="612"/>
            <p14:sldId id="613"/>
            <p14:sldId id="6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hite, Catherine" initials="WC" lastIdx="80" clrIdx="0">
    <p:extLst>
      <p:ext uri="{19B8F6BF-5375-455C-9EA6-DF929625EA0E}">
        <p15:presenceInfo xmlns:p15="http://schemas.microsoft.com/office/powerpoint/2012/main" userId="S::cjwhite@kpmg.ca::0dea3d63-dcad-4748-a310-11ef28cac8a4" providerId="AD"/>
      </p:ext>
    </p:extLst>
  </p:cmAuthor>
  <p:cmAuthor id="2" name="Rosli, Saifun" initials="RS" lastIdx="24" clrIdx="1">
    <p:extLst>
      <p:ext uri="{19B8F6BF-5375-455C-9EA6-DF929625EA0E}">
        <p15:presenceInfo xmlns:p15="http://schemas.microsoft.com/office/powerpoint/2012/main" userId="S::Saifun.BinAhmadRosli@KPMG.co.uk::970add96-9dc8-4349-9b4f-4aeb9a30bf8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C30"/>
    <a:srgbClr val="FFFFFF"/>
    <a:srgbClr val="CDCDCD"/>
    <a:srgbClr val="9FE6FF"/>
    <a:srgbClr val="ACEAFF"/>
    <a:srgbClr val="E8DCE0"/>
    <a:srgbClr val="E5E5E5"/>
    <a:srgbClr val="005A84"/>
    <a:srgbClr val="AB0D82"/>
    <a:srgbClr val="098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3A2C6E-0DD5-5C3C-C378-5BDC126F519C}" v="229" dt="2024-12-18T08:42:01.010"/>
    <p1510:client id="{0826A0EF-3A9B-374B-0018-C0139C06FA6E}" v="2" dt="2024-12-17T21:00:52.589"/>
    <p1510:client id="{128CB75C-5D5B-AD5F-82D5-862BAA330C9D}" v="18" dt="2024-12-18T15:55:35.137"/>
    <p1510:client id="{16A35AE0-5BE0-2B73-4E98-30E6D15268EC}" v="2" dt="2024-12-17T21:01:17.588"/>
    <p1510:client id="{3E331054-4A22-0CFD-70F3-ED0C5B118CEC}" v="202" dt="2024-12-17T21:31:55.215"/>
    <p1510:client id="{A41D276D-6A03-6449-849D-F7760CEDCF43}" v="3" dt="2024-12-17T21:18:27.720"/>
    <p1510:client id="{B7B69F55-FBBE-4D47-A74A-A1AE7080C8C2}" v="29" dt="2024-12-18T09:49:10.630"/>
    <p1510:client id="{DB73A873-29F4-1238-7FB2-1D2192E2E4C5}" v="78" dt="2024-12-18T01:54:23.1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84207"/>
  </p:normalViewPr>
  <p:slideViewPr>
    <p:cSldViewPr snapToGrid="0">
      <p:cViewPr varScale="1">
        <p:scale>
          <a:sx n="104" d="100"/>
          <a:sy n="104" d="100"/>
        </p:scale>
        <p:origin x="9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9D5-4DAD-BCEB-3975AF3A73CA}"/>
              </c:ext>
            </c:extLst>
          </c:dPt>
          <c:dPt>
            <c:idx val="1"/>
            <c:bubble3D val="0"/>
            <c:spPr>
              <a:solidFill>
                <a:srgbClr val="E5E5E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9D5-4DAD-BCEB-3975AF3A73CA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9D5-4DAD-BCEB-3975AF3A73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54D5F6-3183-428A-85C8-51C26DD4B50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08F93-CC89-4063-A187-7B1597877F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BA84C-EC3E-4598-9C4D-8CE1D2A956F5}" type="datetimeFigureOut">
              <a:rPr lang="en-GB" smtClean="0">
                <a:latin typeface="Arial" panose="020B0604020202020204" pitchFamily="34" charset="0"/>
              </a:rPr>
              <a:t>18/12/2024</a:t>
            </a:fld>
            <a:endParaRPr lang="en-GB"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24D309-D941-4AA7-AD70-D334F1D59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99044-B362-4E47-A054-164531AC8F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C0F9D0-9E03-483D-AC3B-FCB5CBA393CA}" type="slidenum">
              <a:rPr lang="en-GB" smtClean="0">
                <a:latin typeface="Arial" panose="020B0604020202020204" pitchFamily="34" charset="0"/>
              </a:rPr>
              <a:t>‹Nr.›</a:t>
            </a:fld>
            <a:endParaRPr lang="en-GB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3026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C57A4BF-14E0-48E2-B42F-B29D277000AB}" type="datetimeFigureOut">
              <a:rPr lang="en-GB" smtClean="0"/>
              <a:pPr/>
              <a:t>18/12/2024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9B5D948F-A673-4DC7-A0E9-FA274EAF3634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1308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Start des Projekts: </a:t>
            </a:r>
          </a:p>
          <a:p>
            <a:pPr marL="171450" indent="-171450">
              <a:buFontTx/>
              <a:buChar char="-"/>
            </a:pPr>
            <a:r>
              <a:rPr lang="de-DE"/>
              <a:t>Festlegung der Rollen (Kurze Vorstellung wer welche Rolle übernommen hat)</a:t>
            </a:r>
          </a:p>
          <a:p>
            <a:pPr marL="171450" indent="-171450">
              <a:buFontTx/>
              <a:buChar char="-"/>
            </a:pPr>
            <a:r>
              <a:rPr lang="de-DE"/>
              <a:t>Auswahl der Tools und Kommunikation der Versionen usw. 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pPr marL="0" indent="0">
              <a:buFontTx/>
              <a:buNone/>
            </a:pPr>
            <a:r>
              <a:rPr lang="de-DE" b="1"/>
              <a:t>Festlegung der </a:t>
            </a:r>
            <a:r>
              <a:rPr lang="de-DE" b="1" err="1"/>
              <a:t>Requirements</a:t>
            </a:r>
            <a:r>
              <a:rPr lang="de-DE" b="1"/>
              <a:t> &amp; Vorbereitung der Sprints:</a:t>
            </a:r>
          </a:p>
          <a:p>
            <a:pPr marL="171450" indent="-171450">
              <a:buFontTx/>
              <a:buChar char="-"/>
            </a:pPr>
            <a:r>
              <a:rPr lang="de-DE"/>
              <a:t>Gemeinsame Diskussion und kritische Hinterfragung</a:t>
            </a:r>
          </a:p>
          <a:p>
            <a:pPr marL="171450" indent="-171450">
              <a:buFontTx/>
              <a:buChar char="-"/>
            </a:pPr>
            <a:r>
              <a:rPr lang="de-DE"/>
              <a:t>Mehrmalige Überarbeitung der </a:t>
            </a:r>
            <a:r>
              <a:rPr lang="de-DE" err="1"/>
              <a:t>Requirements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 Betonung wie wichtig der Schritt für uns war</a:t>
            </a:r>
          </a:p>
          <a:p>
            <a:pPr marL="171450" indent="-171450">
              <a:buFontTx/>
              <a:buChar char="-"/>
            </a:pPr>
            <a:endParaRPr lang="de-DE">
              <a:sym typeface="Wingdings" pitchFamily="2" charset="2"/>
            </a:endParaRPr>
          </a:p>
          <a:p>
            <a:pPr marL="0" indent="0">
              <a:buFontTx/>
              <a:buNone/>
            </a:pPr>
            <a:r>
              <a:rPr lang="de-DE" b="1">
                <a:sym typeface="Wingdings" pitchFamily="2" charset="2"/>
              </a:rPr>
              <a:t>Vorbereitung </a:t>
            </a:r>
            <a:r>
              <a:rPr lang="de-DE" b="1" err="1">
                <a:sym typeface="Wingdings" pitchFamily="2" charset="2"/>
              </a:rPr>
              <a:t>sprints</a:t>
            </a:r>
            <a:r>
              <a:rPr lang="de-DE" b="1">
                <a:sym typeface="Wingdings" pitchFamily="2" charset="2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Erstellung der Features und </a:t>
            </a:r>
            <a:r>
              <a:rPr lang="de-DE" err="1">
                <a:sym typeface="Wingdings" pitchFamily="2" charset="2"/>
              </a:rPr>
              <a:t>UseCases</a:t>
            </a:r>
            <a:endParaRPr lang="de-DE">
              <a:sym typeface="Wingdings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err="1">
                <a:sym typeface="Wingdings" pitchFamily="2" charset="2"/>
              </a:rPr>
              <a:t>Storypoints</a:t>
            </a:r>
            <a:r>
              <a:rPr lang="de-DE">
                <a:sym typeface="Wingdings" pitchFamily="2" charset="2"/>
              </a:rPr>
              <a:t> Festlegung und erste Sprintplanung</a:t>
            </a:r>
          </a:p>
          <a:p>
            <a:pPr marL="171450" indent="-171450">
              <a:buFontTx/>
              <a:buChar char="-"/>
            </a:pPr>
            <a:endParaRPr lang="de-DE">
              <a:sym typeface="Wingdings" pitchFamily="2" charset="2"/>
            </a:endParaRPr>
          </a:p>
          <a:p>
            <a:pPr marL="0" indent="0">
              <a:buFontTx/>
              <a:buNone/>
            </a:pPr>
            <a:r>
              <a:rPr lang="de-DE" b="1">
                <a:sym typeface="Wingdings" pitchFamily="2" charset="2"/>
              </a:rPr>
              <a:t>Ausführung der Sprints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Programmieren des Codes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Testen des Codes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Pflege von Dokumenten wie </a:t>
            </a:r>
            <a:r>
              <a:rPr lang="de-DE" err="1">
                <a:sym typeface="Wingdings" pitchFamily="2" charset="2"/>
              </a:rPr>
              <a:t>BurnDownChart</a:t>
            </a:r>
            <a:r>
              <a:rPr lang="de-DE">
                <a:sym typeface="Wingdings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Kontinuierliche Anpassung 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pPr marL="0" indent="0">
              <a:buFontTx/>
              <a:buNone/>
            </a:pPr>
            <a:r>
              <a:rPr lang="de-DE" b="1"/>
              <a:t>Zusammentragen aller </a:t>
            </a:r>
            <a:r>
              <a:rPr lang="de-DE" b="1" err="1"/>
              <a:t>Deliverables</a:t>
            </a:r>
            <a:r>
              <a:rPr lang="de-DE" b="1"/>
              <a:t>:</a:t>
            </a:r>
          </a:p>
          <a:p>
            <a:pPr marL="171450" indent="-171450">
              <a:buFontTx/>
              <a:buChar char="-"/>
            </a:pPr>
            <a:r>
              <a:rPr lang="de-DE" err="1"/>
              <a:t>Configuration</a:t>
            </a:r>
            <a:r>
              <a:rPr lang="de-DE"/>
              <a:t> Management Manual</a:t>
            </a:r>
          </a:p>
          <a:p>
            <a:pPr marL="171450" indent="-171450">
              <a:buFontTx/>
              <a:buChar char="-"/>
            </a:pPr>
            <a:r>
              <a:rPr lang="de-DE" err="1"/>
              <a:t>Requirements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Burn Down Chart</a:t>
            </a:r>
          </a:p>
          <a:p>
            <a:pPr marL="171450" indent="-171450">
              <a:buFontTx/>
              <a:buChar char="-"/>
            </a:pPr>
            <a:r>
              <a:rPr lang="de-DE"/>
              <a:t>Test Cases</a:t>
            </a:r>
          </a:p>
          <a:p>
            <a:pPr marL="171450" indent="-171450">
              <a:buFontTx/>
              <a:buChar char="-"/>
            </a:pPr>
            <a:r>
              <a:rPr lang="de-DE"/>
              <a:t>Read Me </a:t>
            </a:r>
          </a:p>
          <a:p>
            <a:pPr marL="171450" indent="-171450">
              <a:buFontTx/>
              <a:buChar char="-"/>
            </a:pPr>
            <a:r>
              <a:rPr lang="de-DE"/>
              <a:t>UML </a:t>
            </a:r>
          </a:p>
          <a:p>
            <a:pPr marL="171450" indent="-171450">
              <a:buFontTx/>
              <a:buChar char="-"/>
            </a:pPr>
            <a:r>
              <a:rPr lang="de-DE"/>
              <a:t>Und vieles mehr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pPr marL="0" indent="0">
              <a:buFontTx/>
              <a:buNone/>
            </a:pPr>
            <a:r>
              <a:rPr lang="de-DE" b="1"/>
              <a:t>GoLive:</a:t>
            </a:r>
          </a:p>
          <a:p>
            <a:pPr marL="171450" indent="-171450">
              <a:buFontTx/>
              <a:buChar char="-"/>
            </a:pPr>
            <a:r>
              <a:rPr lang="de-DE"/>
              <a:t>Abschlusspräsentation und GoLive des Programms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20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849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C0C04-01BA-554C-F0C2-84FB3CAAC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0447DCD-8447-1663-7F63-8E0805755E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0AB016-15EC-4CF6-A208-BCB6056691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/>
              <a:t>Start des Projekts: </a:t>
            </a:r>
          </a:p>
          <a:p>
            <a:pPr marL="171450" indent="-171450">
              <a:buFontTx/>
              <a:buChar char="-"/>
            </a:pPr>
            <a:r>
              <a:rPr lang="de-DE"/>
              <a:t>Festlegung der Rollen (Kurze Vorstellung wer welche Rolle übernommen hat)</a:t>
            </a:r>
          </a:p>
          <a:p>
            <a:pPr marL="171450" indent="-171450">
              <a:buFontTx/>
              <a:buChar char="-"/>
            </a:pPr>
            <a:r>
              <a:rPr lang="de-DE"/>
              <a:t>Auswahl der Tools und Kommunikation der Versionen usw. 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pPr marL="0" indent="0">
              <a:buFontTx/>
              <a:buNone/>
            </a:pPr>
            <a:r>
              <a:rPr lang="de-DE" b="1"/>
              <a:t>Festlegung der </a:t>
            </a:r>
            <a:r>
              <a:rPr lang="de-DE" b="1" err="1"/>
              <a:t>Requirements</a:t>
            </a:r>
            <a:r>
              <a:rPr lang="de-DE" b="1"/>
              <a:t> &amp; Vorbereitung der Sprints:</a:t>
            </a:r>
          </a:p>
          <a:p>
            <a:pPr marL="171450" indent="-171450">
              <a:buFontTx/>
              <a:buChar char="-"/>
            </a:pPr>
            <a:r>
              <a:rPr lang="de-DE"/>
              <a:t>Gemeinsame Diskussion und kritische Hinterfragung</a:t>
            </a:r>
          </a:p>
          <a:p>
            <a:pPr marL="171450" indent="-171450">
              <a:buFontTx/>
              <a:buChar char="-"/>
            </a:pPr>
            <a:r>
              <a:rPr lang="de-DE"/>
              <a:t>Mehrmalige Überarbeitung der </a:t>
            </a:r>
            <a:r>
              <a:rPr lang="de-DE" err="1"/>
              <a:t>Requirements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 Betonung wie wichtig der Schritt für uns war</a:t>
            </a:r>
          </a:p>
          <a:p>
            <a:pPr marL="171450" indent="-171450">
              <a:buFontTx/>
              <a:buChar char="-"/>
            </a:pPr>
            <a:endParaRPr lang="de-DE">
              <a:sym typeface="Wingdings" pitchFamily="2" charset="2"/>
            </a:endParaRPr>
          </a:p>
          <a:p>
            <a:pPr marL="0" indent="0">
              <a:buFontTx/>
              <a:buNone/>
            </a:pPr>
            <a:r>
              <a:rPr lang="de-DE" b="1">
                <a:sym typeface="Wingdings" pitchFamily="2" charset="2"/>
              </a:rPr>
              <a:t>Vorbereitung </a:t>
            </a:r>
            <a:r>
              <a:rPr lang="de-DE" b="1" err="1">
                <a:sym typeface="Wingdings" pitchFamily="2" charset="2"/>
              </a:rPr>
              <a:t>sprints</a:t>
            </a:r>
            <a:r>
              <a:rPr lang="de-DE" b="1">
                <a:sym typeface="Wingdings" pitchFamily="2" charset="2"/>
              </a:rPr>
              <a:t>: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Erstellung der Features und </a:t>
            </a:r>
            <a:r>
              <a:rPr lang="de-DE" err="1">
                <a:sym typeface="Wingdings" pitchFamily="2" charset="2"/>
              </a:rPr>
              <a:t>UseCases</a:t>
            </a:r>
            <a:endParaRPr lang="de-DE">
              <a:sym typeface="Wingdings" pitchFamily="2" charset="2"/>
            </a:endParaRPr>
          </a:p>
          <a:p>
            <a:pPr marL="171450" indent="-171450">
              <a:buFontTx/>
              <a:buChar char="-"/>
            </a:pPr>
            <a:r>
              <a:rPr lang="de-DE" err="1">
                <a:sym typeface="Wingdings" pitchFamily="2" charset="2"/>
              </a:rPr>
              <a:t>Storypoints</a:t>
            </a:r>
            <a:r>
              <a:rPr lang="de-DE">
                <a:sym typeface="Wingdings" pitchFamily="2" charset="2"/>
              </a:rPr>
              <a:t> Festlegung und erste Sprintplanung</a:t>
            </a:r>
          </a:p>
          <a:p>
            <a:pPr marL="171450" indent="-171450">
              <a:buFontTx/>
              <a:buChar char="-"/>
            </a:pPr>
            <a:endParaRPr lang="de-DE">
              <a:sym typeface="Wingdings" pitchFamily="2" charset="2"/>
            </a:endParaRPr>
          </a:p>
          <a:p>
            <a:pPr marL="0" indent="0">
              <a:buFontTx/>
              <a:buNone/>
            </a:pPr>
            <a:r>
              <a:rPr lang="de-DE" b="1">
                <a:sym typeface="Wingdings" pitchFamily="2" charset="2"/>
              </a:rPr>
              <a:t>Ausführung der Sprints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Programmieren des Codes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Testen des Codes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Pflege von Dokumenten wie </a:t>
            </a:r>
            <a:r>
              <a:rPr lang="de-DE" err="1">
                <a:sym typeface="Wingdings" pitchFamily="2" charset="2"/>
              </a:rPr>
              <a:t>BurnDownChart</a:t>
            </a:r>
            <a:r>
              <a:rPr lang="de-DE">
                <a:sym typeface="Wingdings" pitchFamily="2" charset="2"/>
              </a:rPr>
              <a:t> </a:t>
            </a:r>
          </a:p>
          <a:p>
            <a:pPr marL="171450" indent="-171450">
              <a:buFontTx/>
              <a:buChar char="-"/>
            </a:pPr>
            <a:r>
              <a:rPr lang="de-DE">
                <a:sym typeface="Wingdings" pitchFamily="2" charset="2"/>
              </a:rPr>
              <a:t>Kontinuierliche Anpassung 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pPr marL="0" indent="0">
              <a:buFontTx/>
              <a:buNone/>
            </a:pPr>
            <a:r>
              <a:rPr lang="de-DE" b="1"/>
              <a:t>Zusammentragen aller </a:t>
            </a:r>
            <a:r>
              <a:rPr lang="de-DE" b="1" err="1"/>
              <a:t>Deliverables</a:t>
            </a:r>
            <a:r>
              <a:rPr lang="de-DE" b="1"/>
              <a:t>:</a:t>
            </a:r>
          </a:p>
          <a:p>
            <a:pPr marL="171450" indent="-171450">
              <a:buFontTx/>
              <a:buChar char="-"/>
            </a:pPr>
            <a:r>
              <a:rPr lang="de-DE" err="1"/>
              <a:t>Configuration</a:t>
            </a:r>
            <a:r>
              <a:rPr lang="de-DE"/>
              <a:t> Management Manual</a:t>
            </a:r>
          </a:p>
          <a:p>
            <a:pPr marL="171450" indent="-171450">
              <a:buFontTx/>
              <a:buChar char="-"/>
            </a:pPr>
            <a:r>
              <a:rPr lang="de-DE" err="1"/>
              <a:t>Requirements</a:t>
            </a:r>
            <a:endParaRPr lang="de-DE"/>
          </a:p>
          <a:p>
            <a:pPr marL="171450" indent="-171450">
              <a:buFontTx/>
              <a:buChar char="-"/>
            </a:pPr>
            <a:r>
              <a:rPr lang="de-DE"/>
              <a:t>Burn Down Chart</a:t>
            </a:r>
          </a:p>
          <a:p>
            <a:pPr marL="171450" indent="-171450">
              <a:buFontTx/>
              <a:buChar char="-"/>
            </a:pPr>
            <a:r>
              <a:rPr lang="de-DE"/>
              <a:t>Test Cases</a:t>
            </a:r>
          </a:p>
          <a:p>
            <a:pPr marL="171450" indent="-171450">
              <a:buFontTx/>
              <a:buChar char="-"/>
            </a:pPr>
            <a:r>
              <a:rPr lang="de-DE"/>
              <a:t>Read Me </a:t>
            </a:r>
          </a:p>
          <a:p>
            <a:pPr marL="171450" indent="-171450">
              <a:buFontTx/>
              <a:buChar char="-"/>
            </a:pPr>
            <a:r>
              <a:rPr lang="de-DE"/>
              <a:t>UML </a:t>
            </a:r>
          </a:p>
          <a:p>
            <a:pPr marL="171450" indent="-171450">
              <a:buFontTx/>
              <a:buChar char="-"/>
            </a:pPr>
            <a:r>
              <a:rPr lang="de-DE"/>
              <a:t>Und vieles mehr</a:t>
            </a:r>
          </a:p>
          <a:p>
            <a:pPr marL="171450" indent="-171450">
              <a:buFontTx/>
              <a:buChar char="-"/>
            </a:pPr>
            <a:endParaRPr lang="de-DE"/>
          </a:p>
          <a:p>
            <a:pPr marL="0" indent="0">
              <a:buFontTx/>
              <a:buNone/>
            </a:pPr>
            <a:r>
              <a:rPr lang="de-DE" b="1"/>
              <a:t>GoLive:</a:t>
            </a:r>
          </a:p>
          <a:p>
            <a:pPr marL="171450" indent="-171450">
              <a:buFontTx/>
              <a:buChar char="-"/>
            </a:pPr>
            <a:r>
              <a:rPr lang="de-DE"/>
              <a:t>Abschlusspräsentation und GoLive des Programms</a:t>
            </a:r>
          </a:p>
          <a:p>
            <a:pPr marL="171450" indent="-171450">
              <a:buFontTx/>
              <a:buChar char="-"/>
            </a:pPr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9437C39-49AE-5F74-3B58-90E9FEB21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8833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Hi </a:t>
            </a:r>
            <a:r>
              <a:rPr lang="en-US" err="1">
                <a:latin typeface="Calibri"/>
                <a:ea typeface="Calibri"/>
                <a:cs typeface="Calibri"/>
              </a:rPr>
              <a:t>lukas</a:t>
            </a:r>
            <a:r>
              <a:rPr lang="en-US">
                <a:latin typeface="Calibri"/>
                <a:ea typeface="Calibri"/>
                <a:cs typeface="Calibri"/>
              </a:rPr>
              <a:t>!</a:t>
            </a: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30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Calibri"/>
                <a:cs typeface="Calibri"/>
              </a:rPr>
              <a:t>Big picture, </a:t>
            </a:r>
            <a:r>
              <a:rPr lang="en-US" dirty="0" err="1">
                <a:latin typeface="Calibri"/>
                <a:ea typeface="Calibri"/>
                <a:cs typeface="Calibri"/>
              </a:rPr>
              <a:t>hatten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wir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anfangs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probleme</a:t>
            </a:r>
            <a:r>
              <a:rPr lang="en-US" dirty="0">
                <a:latin typeface="Calibri"/>
                <a:ea typeface="Calibri"/>
                <a:cs typeface="Calibri"/>
              </a:rPr>
              <a:t> da </a:t>
            </a:r>
            <a:r>
              <a:rPr lang="en-US" dirty="0" err="1">
                <a:latin typeface="Calibri"/>
                <a:ea typeface="Calibri"/>
                <a:cs typeface="Calibri"/>
              </a:rPr>
              <a:t>sich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jeder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etwas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anderes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darunter</a:t>
            </a:r>
            <a:r>
              <a:rPr lang="en-US" dirty="0">
                <a:latin typeface="Calibri"/>
                <a:ea typeface="Calibri"/>
                <a:cs typeface="Calibri"/>
              </a:rPr>
              <a:t> </a:t>
            </a:r>
            <a:r>
              <a:rPr lang="en-US" dirty="0" err="1">
                <a:latin typeface="Calibri"/>
                <a:ea typeface="Calibri"/>
                <a:cs typeface="Calibri"/>
              </a:rPr>
              <a:t>vorgestellr</a:t>
            </a:r>
            <a:r>
              <a:rPr lang="en-US" dirty="0">
                <a:latin typeface="Calibri"/>
                <a:ea typeface="Calibri"/>
                <a:cs typeface="Calibri"/>
              </a:rPr>
              <a:t> hat, hat </a:t>
            </a:r>
            <a:r>
              <a:rPr lang="en-US" dirty="0" err="1">
                <a:latin typeface="Calibri"/>
                <a:ea typeface="Calibri"/>
                <a:cs typeface="Calibri"/>
              </a:rPr>
              <a:t>dann</a:t>
            </a:r>
            <a:r>
              <a:rPr lang="en-US" dirty="0">
                <a:latin typeface="Calibri"/>
                <a:ea typeface="Calibri"/>
                <a:cs typeface="Calibri"/>
              </a:rPr>
              <a:t> die requirements </a:t>
            </a:r>
            <a:r>
              <a:rPr lang="en-US" dirty="0" err="1">
                <a:latin typeface="Calibri"/>
                <a:ea typeface="Calibri"/>
                <a:cs typeface="Calibri"/>
              </a:rPr>
              <a:t>betroffen</a:t>
            </a:r>
            <a:r>
              <a:rPr lang="en-US" dirty="0">
                <a:latin typeface="Calibri"/>
                <a:ea typeface="Calibri"/>
                <a:cs typeface="Calibri"/>
              </a:rPr>
              <a:t> und in </a:t>
            </a:r>
            <a:r>
              <a:rPr lang="en-US" dirty="0" err="1">
                <a:latin typeface="Calibri"/>
                <a:ea typeface="Calibri"/>
                <a:cs typeface="Calibri"/>
              </a:rPr>
              <a:t>änderungen</a:t>
            </a:r>
            <a:r>
              <a:rPr lang="en-US" dirty="0">
                <a:latin typeface="Calibri"/>
                <a:ea typeface="Calibri"/>
                <a:cs typeface="Calibri"/>
              </a:rPr>
              <a:t> und meetings </a:t>
            </a:r>
            <a:r>
              <a:rPr lang="en-US" dirty="0" err="1">
                <a:latin typeface="Calibri"/>
                <a:ea typeface="Calibri"/>
                <a:cs typeface="Calibri"/>
              </a:rPr>
              <a:t>resultiert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551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Klare </a:t>
            </a:r>
            <a:r>
              <a:rPr lang="en-US" err="1">
                <a:latin typeface="Calibri"/>
                <a:ea typeface="Calibri"/>
                <a:cs typeface="Calibri"/>
              </a:rPr>
              <a:t>Anforderungen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sind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notwendig</a:t>
            </a:r>
            <a:r>
              <a:rPr lang="en-US">
                <a:latin typeface="Calibri"/>
                <a:ea typeface="Calibri"/>
                <a:cs typeface="Calibri"/>
              </a:rPr>
              <a:t> um </a:t>
            </a:r>
            <a:r>
              <a:rPr lang="en-US" err="1">
                <a:latin typeface="Calibri"/>
                <a:ea typeface="Calibri"/>
                <a:cs typeface="Calibri"/>
              </a:rPr>
              <a:t>Missverständnisse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vermeiden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Clean Code und Struktur </a:t>
            </a:r>
            <a:r>
              <a:rPr lang="en-US" err="1">
                <a:latin typeface="Calibri"/>
                <a:ea typeface="Calibri"/>
                <a:cs typeface="Calibri"/>
              </a:rPr>
              <a:t>müssen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passen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damit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auch</a:t>
            </a:r>
            <a:r>
              <a:rPr lang="en-US">
                <a:latin typeface="Calibri"/>
                <a:ea typeface="Calibri"/>
                <a:cs typeface="Calibri"/>
              </a:rPr>
              <a:t> gut </a:t>
            </a:r>
            <a:r>
              <a:rPr lang="en-US" err="1">
                <a:latin typeface="Calibri"/>
                <a:ea typeface="Calibri"/>
                <a:cs typeface="Calibri"/>
              </a:rPr>
              <a:t>getestet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werden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kann</a:t>
            </a:r>
            <a:r>
              <a:rPr lang="en-US">
                <a:latin typeface="Calibri"/>
                <a:ea typeface="Calibri"/>
                <a:cs typeface="Calibri"/>
              </a:rPr>
              <a:t>, code </a:t>
            </a:r>
            <a:r>
              <a:rPr lang="en-US" err="1">
                <a:latin typeface="Calibri"/>
                <a:ea typeface="Calibri"/>
                <a:cs typeface="Calibri"/>
              </a:rPr>
              <a:t>leicht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lesbar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ist</a:t>
            </a:r>
            <a:endParaRPr lang="en-US">
              <a:latin typeface="Calibri"/>
              <a:ea typeface="Calibri"/>
              <a:cs typeface="Calibri"/>
            </a:endParaRPr>
          </a:p>
          <a:p>
            <a:r>
              <a:rPr lang="en-US">
                <a:latin typeface="Calibri"/>
                <a:ea typeface="Calibri"/>
                <a:cs typeface="Calibri"/>
              </a:rPr>
              <a:t>Viel Feedback </a:t>
            </a:r>
            <a:r>
              <a:rPr lang="en-US" err="1">
                <a:latin typeface="Calibri"/>
                <a:ea typeface="Calibri"/>
                <a:cs typeface="Calibri"/>
              </a:rPr>
              <a:t>hilft</a:t>
            </a:r>
            <a:r>
              <a:rPr lang="en-US">
                <a:latin typeface="Calibri"/>
                <a:ea typeface="Calibri"/>
                <a:cs typeface="Calibri"/>
              </a:rPr>
              <a:t> Fehler/</a:t>
            </a:r>
            <a:r>
              <a:rPr lang="en-US" err="1">
                <a:latin typeface="Calibri"/>
                <a:ea typeface="Calibri"/>
                <a:cs typeface="Calibri"/>
              </a:rPr>
              <a:t>Probleme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zu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finden</a:t>
            </a:r>
            <a:r>
              <a:rPr lang="en-US">
                <a:latin typeface="Calibri"/>
                <a:ea typeface="Calibri"/>
                <a:cs typeface="Calibri"/>
              </a:rPr>
              <a:t> .. stand ups, reviews, retro</a:t>
            </a:r>
          </a:p>
          <a:p>
            <a:r>
              <a:rPr lang="en-US" err="1">
                <a:latin typeface="Calibri"/>
                <a:ea typeface="Calibri"/>
                <a:cs typeface="Calibri"/>
              </a:rPr>
              <a:t>Technische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Schulden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mit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frühem</a:t>
            </a:r>
            <a:r>
              <a:rPr lang="en-US">
                <a:latin typeface="Calibri"/>
                <a:ea typeface="Calibri"/>
                <a:cs typeface="Calibri"/>
              </a:rPr>
              <a:t> refactoring </a:t>
            </a:r>
            <a:r>
              <a:rPr lang="en-US" err="1">
                <a:latin typeface="Calibri"/>
                <a:ea typeface="Calibri"/>
                <a:cs typeface="Calibri"/>
              </a:rPr>
              <a:t>beheben</a:t>
            </a:r>
          </a:p>
          <a:p>
            <a:r>
              <a:rPr lang="en-US">
                <a:latin typeface="Calibri"/>
                <a:ea typeface="Calibri"/>
                <a:cs typeface="Calibri"/>
              </a:rPr>
              <a:t>TWMTDW Für </a:t>
            </a:r>
            <a:r>
              <a:rPr lang="en-US" err="1">
                <a:latin typeface="Calibri"/>
                <a:ea typeface="Calibri"/>
                <a:cs typeface="Calibri"/>
              </a:rPr>
              <a:t>solche</a:t>
            </a:r>
            <a:r>
              <a:rPr lang="en-US">
                <a:latin typeface="Calibri"/>
                <a:ea typeface="Calibri"/>
                <a:cs typeface="Calibri"/>
              </a:rPr>
              <a:t> Projekte </a:t>
            </a:r>
            <a:r>
              <a:rPr lang="en-US" err="1">
                <a:latin typeface="Calibri"/>
                <a:ea typeface="Calibri"/>
                <a:cs typeface="Calibri"/>
              </a:rPr>
              <a:t>ist</a:t>
            </a:r>
            <a:r>
              <a:rPr lang="en-US">
                <a:latin typeface="Calibri"/>
                <a:ea typeface="Calibri"/>
                <a:cs typeface="Calibri"/>
              </a:rPr>
              <a:t> es </a:t>
            </a:r>
            <a:r>
              <a:rPr lang="en-US" err="1">
                <a:latin typeface="Calibri"/>
                <a:ea typeface="Calibri"/>
                <a:cs typeface="Calibri"/>
              </a:rPr>
              <a:t>wichtig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zusammenzuarbeiten</a:t>
            </a:r>
            <a:r>
              <a:rPr lang="en-US">
                <a:latin typeface="Calibri"/>
                <a:ea typeface="Calibri"/>
                <a:cs typeface="Calibri"/>
              </a:rPr>
              <a:t>, </a:t>
            </a:r>
            <a:r>
              <a:rPr lang="en-US" err="1">
                <a:latin typeface="Calibri"/>
                <a:ea typeface="Calibri"/>
                <a:cs typeface="Calibri"/>
              </a:rPr>
              <a:t>jeder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macht</a:t>
            </a:r>
            <a:r>
              <a:rPr lang="en-US">
                <a:latin typeface="Calibri"/>
                <a:ea typeface="Calibri"/>
                <a:cs typeface="Calibri"/>
              </a:rPr>
              <a:t> seinen teil und am </a:t>
            </a:r>
            <a:r>
              <a:rPr lang="en-US" err="1">
                <a:latin typeface="Calibri"/>
                <a:ea typeface="Calibri"/>
                <a:cs typeface="Calibri"/>
              </a:rPr>
              <a:t>ende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funktioniert</a:t>
            </a:r>
            <a:r>
              <a:rPr lang="en-US">
                <a:latin typeface="Calibri"/>
                <a:ea typeface="Calibri"/>
                <a:cs typeface="Calibri"/>
              </a:rPr>
              <a:t> es </a:t>
            </a:r>
            <a:r>
              <a:rPr lang="en-US" err="1">
                <a:latin typeface="Calibri"/>
                <a:ea typeface="Calibri"/>
                <a:cs typeface="Calibri"/>
              </a:rPr>
              <a:t>schon</a:t>
            </a:r>
            <a:r>
              <a:rPr lang="en-US">
                <a:latin typeface="Calibri"/>
                <a:ea typeface="Calibri"/>
                <a:cs typeface="Calibri"/>
              </a:rPr>
              <a:t> </a:t>
            </a:r>
            <a:r>
              <a:rPr lang="en-US" err="1">
                <a:latin typeface="Calibri"/>
                <a:ea typeface="Calibri"/>
                <a:cs typeface="Calibri"/>
              </a:rPr>
              <a:t>irgendwie</a:t>
            </a:r>
            <a:r>
              <a:rPr lang="en-US">
                <a:latin typeface="Calibri"/>
                <a:ea typeface="Calibri"/>
                <a:cs typeface="Calibri"/>
              </a:rPr>
              <a:t> ...</a:t>
            </a:r>
            <a:r>
              <a:rPr lang="en-US" err="1">
                <a:latin typeface="Calibri"/>
                <a:ea typeface="Calibri"/>
                <a:cs typeface="Calibri"/>
              </a:rPr>
              <a:t>daumen</a:t>
            </a:r>
            <a:r>
              <a:rPr lang="en-US">
                <a:latin typeface="Calibri"/>
                <a:ea typeface="Calibri"/>
                <a:cs typeface="Calibri"/>
              </a:rPr>
              <a:t> </a:t>
            </a:r>
            <a:r>
              <a:rPr lang="en-US" err="1">
                <a:latin typeface="Calibri"/>
                <a:ea typeface="Calibri"/>
                <a:cs typeface="Calibri"/>
              </a:rPr>
              <a:t>hoch</a:t>
            </a:r>
            <a:r>
              <a:rPr lang="en-US">
                <a:latin typeface="Calibri"/>
                <a:ea typeface="Calibri"/>
                <a:cs typeface="Calibri"/>
              </a:rPr>
              <a:t> emoji</a:t>
            </a:r>
          </a:p>
          <a:p>
            <a:endParaRPr lang="en-US">
              <a:latin typeface="Calibri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5D948F-A673-4DC7-A0E9-FA274EAF3634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86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4E6626-FD7E-4C63-8D13-D66A8A348C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01C832-6FAC-40A0-BBA3-94F0E463DC45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1470479"/>
            <a:ext cx="6350010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B30C48B-685A-4627-8230-DBBFCD3E604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4841" y="1759937"/>
            <a:ext cx="5765982" cy="2903488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83A02BE-49C7-41EC-A224-F228B39F3B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4841" y="4752153"/>
            <a:ext cx="5765982" cy="816606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527177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ACE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242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‹Nr.›</a:t>
            </a:fld>
            <a:endParaRPr lang="en-GB" sz="10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3141-5B21-49DB-9803-98F4E6E1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13800" y="6295536"/>
            <a:ext cx="202019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057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1952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358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_doubl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10201275" cy="4176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394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Text_double titl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2B9FA-46EE-4504-A8DE-8C56CCE29B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538" y="1700213"/>
            <a:ext cx="10201275" cy="417671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 marL="361950" indent="-180975"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Shape 8">
            <a:extLst>
              <a:ext uri="{FF2B5EF4-FFF2-40B4-BE49-F238E27FC236}">
                <a16:creationId xmlns:a16="http://schemas.microsoft.com/office/drawing/2014/main" id="{F4561A05-7671-4539-AB97-A9979F67EB4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‹Nr.›</a:t>
            </a:fld>
            <a:endParaRPr lang="en-GB" sz="10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919669-F96A-4239-990D-B48E0AE68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20154" y="6295536"/>
            <a:ext cx="2013840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9D5ED2D-F17F-4481-8AE6-4D9EA0535145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2243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71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ne Column Text - Dark BG colou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95200" cy="533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Shape 8">
            <a:extLst>
              <a:ext uri="{FF2B5EF4-FFF2-40B4-BE49-F238E27FC236}">
                <a16:creationId xmlns:a16="http://schemas.microsoft.com/office/drawing/2014/main" id="{FEACBC9C-FDC2-4718-A261-6371F0F60DE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‹Nr.›</a:t>
            </a:fld>
            <a:endParaRPr lang="en-GB" sz="10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B13141-5B21-49DB-9803-98F4E6E17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8896358" y="6295536"/>
            <a:ext cx="1937636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600" b="0" kern="1200" noProof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Document Classification: KPMG Public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6A5C29-C797-4C37-9F34-9C206DC1B640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4DF521-FBEB-4C5C-80DB-DDFC4B7E35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98400" y="1330126"/>
            <a:ext cx="10201275" cy="45466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9372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2208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09967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0126"/>
            <a:ext cx="4968000" cy="454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8539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10195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1003200" y="3742126"/>
            <a:ext cx="10195200" cy="213574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6615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2208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1330126"/>
            <a:ext cx="4968000" cy="4546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827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C22B7E-730E-4FA3-AEBD-0EC53A30015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1470479"/>
            <a:ext cx="3053689" cy="4410949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BDBF24D-4D2F-42A4-AD1C-43B70FC5B5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74841" y="1759937"/>
            <a:ext cx="2487266" cy="2900514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C8AEEAC-DFBC-44E5-A1A3-F209B8C054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74841" y="4752153"/>
            <a:ext cx="2487267" cy="81577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F0DAB2D-E302-48A2-9568-49B2734ACB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45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t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507546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1003200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8011892" y="3742126"/>
            <a:ext cx="3187200" cy="21348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507546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011892" y="1331360"/>
            <a:ext cx="3187200" cy="213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13369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4 Column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03200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1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/>
              <a:t>Partner Name</a:t>
            </a:r>
          </a:p>
          <a:p>
            <a:pPr lvl="1"/>
            <a:r>
              <a:rPr lang="en-US"/>
              <a:t>Sector Name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3582433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/>
              <a:t>Partner Name</a:t>
            </a:r>
          </a:p>
          <a:p>
            <a:pPr lvl="1"/>
            <a:r>
              <a:rPr lang="en-US"/>
              <a:t>Sector Name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6161566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4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/>
              <a:t>Partner Name</a:t>
            </a:r>
          </a:p>
          <a:p>
            <a:pPr lvl="1"/>
            <a:r>
              <a:rPr lang="en-US"/>
              <a:t>Sector 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D499DA-AB3A-42FA-AEC3-59074A9B143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03300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0087E5F-B6BA-4B21-AEE1-13ECBDE2B7A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82433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787444CB-F6F1-40E7-BD1A-43812BC02B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161566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BF16C7DF-AAFB-48BF-9719-BEDB49FA0EA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740700" y="1330324"/>
            <a:ext cx="2448000" cy="1900800"/>
          </a:xfrm>
          <a:solidFill>
            <a:schemeClr val="bg2"/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E82B65-4225-4835-9D11-414E80A480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40700" y="3500437"/>
            <a:ext cx="2448000" cy="646331"/>
          </a:xfrm>
        </p:spPr>
        <p:txBody>
          <a:bodyPr>
            <a:spAutoFit/>
          </a:bodyPr>
          <a:lstStyle>
            <a:lvl1pPr>
              <a:defRPr sz="2400">
                <a:solidFill>
                  <a:schemeClr val="accent5"/>
                </a:solidFill>
                <a:latin typeface="+mj-lt"/>
              </a:defRPr>
            </a:lvl1pPr>
            <a:lvl2pPr>
              <a:defRPr sz="1300"/>
            </a:lvl2pPr>
          </a:lstStyle>
          <a:p>
            <a:pPr lvl="0"/>
            <a:r>
              <a:rPr lang="en-US"/>
              <a:t>Partner Name</a:t>
            </a:r>
          </a:p>
          <a:p>
            <a:pPr lvl="1"/>
            <a:r>
              <a:rPr lang="en-US"/>
              <a:t>Sector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24AF4F7-6286-4F12-8CC6-9D3D2C2EA2F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7953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01</a:t>
            </a:r>
            <a:endParaRPr lang="en-GB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8A1AAB6E-94B2-4E91-9CEB-50E84434F06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5363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/>
              <a:t>Text Placeholder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441DA198-669A-415B-9D0E-89D5BDCB8BF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2433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/>
              <a:t>Text Placeholder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BDC5114C-C3D2-49E7-A38D-466F95B5A2B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61566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/>
              <a:t>Text Placeholder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A468C94C-268F-4547-8993-7B47FB365E8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740700" y="4343400"/>
            <a:ext cx="2448000" cy="1533525"/>
          </a:xfrm>
        </p:spPr>
        <p:txBody>
          <a:bodyPr/>
          <a:lstStyle>
            <a:lvl2pPr>
              <a:defRPr sz="1300"/>
            </a:lvl2pPr>
          </a:lstStyle>
          <a:p>
            <a:pPr lvl="1"/>
            <a:r>
              <a:rPr lang="en-US"/>
              <a:t>Text Placeholder</a:t>
            </a:r>
          </a:p>
        </p:txBody>
      </p:sp>
      <p:sp>
        <p:nvSpPr>
          <p:cNvPr id="39" name="Text Placeholder 17">
            <a:extLst>
              <a:ext uri="{FF2B5EF4-FFF2-40B4-BE49-F238E27FC236}">
                <a16:creationId xmlns:a16="http://schemas.microsoft.com/office/drawing/2014/main" id="{CA373DA8-5766-4E27-AB6B-2D49F7E7841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437085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02</a:t>
            </a:r>
            <a:endParaRPr lang="en-GB"/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2EC7370-28C3-4DEF-9936-6044EC44FDC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16218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03</a:t>
            </a:r>
            <a:endParaRPr lang="en-GB"/>
          </a:p>
        </p:txBody>
      </p:sp>
      <p:sp>
        <p:nvSpPr>
          <p:cNvPr id="41" name="Text Placeholder 17">
            <a:extLst>
              <a:ext uri="{FF2B5EF4-FFF2-40B4-BE49-F238E27FC236}">
                <a16:creationId xmlns:a16="http://schemas.microsoft.com/office/drawing/2014/main" id="{CA9841A3-E975-4AA0-932D-99A38F36198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595352" y="1330324"/>
            <a:ext cx="593348" cy="56531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5000 w 10000"/>
              <a:gd name="connsiteY2" fmla="*/ 10000 h 10000"/>
              <a:gd name="connsiteX3" fmla="*/ 0 w 10000"/>
              <a:gd name="connsiteY3" fmla="*/ 0 h 10000"/>
              <a:gd name="connsiteX0" fmla="*/ 0 w 10000"/>
              <a:gd name="connsiteY0" fmla="*/ 0 h 11392"/>
              <a:gd name="connsiteX1" fmla="*/ 10000 w 10000"/>
              <a:gd name="connsiteY1" fmla="*/ 0 h 11392"/>
              <a:gd name="connsiteX2" fmla="*/ 9996 w 10000"/>
              <a:gd name="connsiteY2" fmla="*/ 11392 h 11392"/>
              <a:gd name="connsiteX3" fmla="*/ 0 w 10000"/>
              <a:gd name="connsiteY3" fmla="*/ 0 h 11392"/>
              <a:gd name="connsiteX0" fmla="*/ 0 w 12833"/>
              <a:gd name="connsiteY0" fmla="*/ 48 h 11392"/>
              <a:gd name="connsiteX1" fmla="*/ 12833 w 12833"/>
              <a:gd name="connsiteY1" fmla="*/ 0 h 11392"/>
              <a:gd name="connsiteX2" fmla="*/ 12829 w 12833"/>
              <a:gd name="connsiteY2" fmla="*/ 11392 h 11392"/>
              <a:gd name="connsiteX3" fmla="*/ 0 w 12833"/>
              <a:gd name="connsiteY3" fmla="*/ 48 h 11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33" h="11392">
                <a:moveTo>
                  <a:pt x="0" y="48"/>
                </a:moveTo>
                <a:lnTo>
                  <a:pt x="12833" y="0"/>
                </a:lnTo>
                <a:cubicBezTo>
                  <a:pt x="12832" y="3797"/>
                  <a:pt x="12830" y="7595"/>
                  <a:pt x="12829" y="11392"/>
                </a:cubicBezTo>
                <a:lnTo>
                  <a:pt x="0" y="48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none" lIns="216000" tIns="0" bIns="288000" anchor="ctr" anchorCtr="1">
            <a:noAutofit/>
          </a:bodyPr>
          <a:lstStyle>
            <a:lvl1pPr algn="r">
              <a:defRPr lang="en-GB" sz="1600" b="0" kern="1200" spc="2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5pPr>
              <a:defRPr/>
            </a:lvl5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Tx/>
              <a:buNone/>
            </a:pPr>
            <a:r>
              <a:rPr lang="en-US"/>
              <a:t>04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181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598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A68D3E60-F95F-4250-92C1-89CF93433E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1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8D8E592C-F128-4E4B-970B-BFB5C0F2A4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68984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E6B17CD-E0EF-40A4-A171-4E4B731CE0D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34768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03C9A44B-2A8F-416D-A76B-F3A018572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00552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D3A5B3AC-C2E0-40CF-9D31-036461F790D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969E3860-942E-40E2-A1C8-AF5DF29675F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68984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E580107-2025-4C04-9884-4A6DBB63DE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34768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4" name="Text Placeholder 12">
            <a:extLst>
              <a:ext uri="{FF2B5EF4-FFF2-40B4-BE49-F238E27FC236}">
                <a16:creationId xmlns:a16="http://schemas.microsoft.com/office/drawing/2014/main" id="{BC4D5128-392D-4FC9-A83F-FA43203A40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200552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5" name="Text Placeholder 12">
            <a:extLst>
              <a:ext uri="{FF2B5EF4-FFF2-40B4-BE49-F238E27FC236}">
                <a16:creationId xmlns:a16="http://schemas.microsoft.com/office/drawing/2014/main" id="{A8EB5529-8601-4864-9983-FBB672B8B9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66337" y="1331913"/>
            <a:ext cx="1935163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715BC67-F699-49E6-B5D7-22ED9DFA817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66337" y="1936712"/>
            <a:ext cx="1728000" cy="3940213"/>
          </a:xfrm>
          <a:solidFill>
            <a:schemeClr val="accent1">
              <a:alpha val="25000"/>
            </a:schemeClr>
          </a:solidFill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2584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6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3580C36-1E70-46DD-9783-AFD66B7DEC90}"/>
              </a:ext>
            </a:extLst>
          </p:cNvPr>
          <p:cNvSpPr/>
          <p:nvPr userDrawn="1"/>
        </p:nvSpPr>
        <p:spPr>
          <a:xfrm>
            <a:off x="0" y="0"/>
            <a:ext cx="12192000" cy="268605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l"/>
            <a:endParaRPr lang="en-US" sz="1500" err="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20597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437994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155391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9590187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469478F-D315-4922-A7E4-E575455BF3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72788" y="2009775"/>
            <a:ext cx="1598613" cy="3867150"/>
          </a:xfrm>
          <a:solidFill>
            <a:schemeClr val="bg1"/>
          </a:solidFill>
          <a:ln w="6350">
            <a:solidFill>
              <a:schemeClr val="accent1"/>
            </a:solidFill>
          </a:ln>
        </p:spPr>
        <p:txBody>
          <a:bodyPr lIns="108000" tIns="108000" rIns="108000" bIns="108000"/>
          <a:lstStyle>
            <a:lvl1pPr algn="l">
              <a:defRPr sz="1400"/>
            </a:lvl1pPr>
            <a:lvl2pPr algn="l">
              <a:defRPr sz="1400"/>
            </a:lvl2pPr>
            <a:lvl3pPr algn="l">
              <a:defRPr sz="1400"/>
            </a:lvl3pPr>
            <a:lvl4pPr algn="l">
              <a:defRPr sz="1400"/>
            </a:lvl4pPr>
            <a:lvl5pPr algn="l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8557E01-A30E-46EA-BAB3-4F33E0992F3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95363" y="1330325"/>
            <a:ext cx="10185400" cy="538609"/>
          </a:xfrm>
        </p:spPr>
        <p:txBody>
          <a:bodyPr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9499126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2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38659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_Cobal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BA5FBEF-FE77-4CC8-B2D5-D94327DAF6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320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659D9BAA-2BF4-4A94-BAA4-5D091A2962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3775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E3D170C1-7106-44D2-A62F-A804F244A09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84350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5DDAC4CF-AC2F-4D83-9FB0-DDFB71EE9A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74926" y="1936713"/>
            <a:ext cx="2196000" cy="3940213"/>
          </a:xfrm>
          <a:solidFill>
            <a:srgbClr val="DCE6EE"/>
          </a:solidFill>
        </p:spPr>
        <p:txBody>
          <a:bodyPr lIns="108000" tIns="108000" rIns="108000" bIns="108000"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3C84B130-9B9F-460C-87A1-4E3012ECEA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0320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C076374-F8FA-413A-9C7F-81C8235123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3775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92DC24D7-E120-435A-8A2A-98E939AC4C9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84350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41F15369-328E-43E6-894F-1F86414EB3F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74926" y="1331913"/>
            <a:ext cx="2424887" cy="604800"/>
          </a:xfrm>
          <a:prstGeom prst="homePlate">
            <a:avLst>
              <a:gd name="adj" fmla="val 34200"/>
            </a:avLst>
          </a:prstGeom>
          <a:solidFill>
            <a:schemeClr val="accent1"/>
          </a:solidFill>
        </p:spPr>
        <p:txBody>
          <a:bodyPr lIns="108000" tIns="108000" rIns="108000" bIns="108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33415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Box with Icon and Center Text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919862B5-E58D-4F98-8070-F04E6659AC38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1003346" y="1330325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4967685 w 4967685"/>
              <a:gd name="connsiteY1" fmla="*/ 0 h 2132614"/>
              <a:gd name="connsiteX2" fmla="*/ 4967685 w 4967685"/>
              <a:gd name="connsiteY2" fmla="*/ 1013538 h 2132614"/>
              <a:gd name="connsiteX3" fmla="*/ 3364916 w 4967685"/>
              <a:gd name="connsiteY3" fmla="*/ 1013538 h 2132614"/>
              <a:gd name="connsiteX4" fmla="*/ 3364916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4967685" y="0"/>
                </a:lnTo>
                <a:lnTo>
                  <a:pt x="4967685" y="1013538"/>
                </a:lnTo>
                <a:lnTo>
                  <a:pt x="3364916" y="1013538"/>
                </a:lnTo>
                <a:lnTo>
                  <a:pt x="3364916" y="2132614"/>
                </a:lnTo>
                <a:lnTo>
                  <a:pt x="0" y="2132614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EEBDCDC-F212-4ED4-8D32-7B1BC919EF2D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6220971" y="1330325"/>
            <a:ext cx="4970724" cy="2132614"/>
          </a:xfrm>
          <a:custGeom>
            <a:avLst/>
            <a:gdLst>
              <a:gd name="connsiteX0" fmla="*/ 0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1602767 w 4970724"/>
              <a:gd name="connsiteY3" fmla="*/ 2132614 h 2132614"/>
              <a:gd name="connsiteX4" fmla="*/ 1602767 w 4970724"/>
              <a:gd name="connsiteY4" fmla="*/ 1013538 h 2132614"/>
              <a:gd name="connsiteX5" fmla="*/ 0 w 4970724"/>
              <a:gd name="connsiteY5" fmla="*/ 1013538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0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1602767" y="2132614"/>
                </a:lnTo>
                <a:lnTo>
                  <a:pt x="1602767" y="1013538"/>
                </a:lnTo>
                <a:lnTo>
                  <a:pt x="0" y="1013538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BE0E984E-3A85-42BD-A2C6-26D3EB300D8B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1003346" y="3747502"/>
            <a:ext cx="4967685" cy="2132614"/>
          </a:xfrm>
          <a:custGeom>
            <a:avLst/>
            <a:gdLst>
              <a:gd name="connsiteX0" fmla="*/ 0 w 4967685"/>
              <a:gd name="connsiteY0" fmla="*/ 0 h 2132614"/>
              <a:gd name="connsiteX1" fmla="*/ 3364916 w 4967685"/>
              <a:gd name="connsiteY1" fmla="*/ 0 h 2132614"/>
              <a:gd name="connsiteX2" fmla="*/ 3364916 w 4967685"/>
              <a:gd name="connsiteY2" fmla="*/ 1119077 h 2132614"/>
              <a:gd name="connsiteX3" fmla="*/ 4967685 w 4967685"/>
              <a:gd name="connsiteY3" fmla="*/ 1119077 h 2132614"/>
              <a:gd name="connsiteX4" fmla="*/ 4967685 w 4967685"/>
              <a:gd name="connsiteY4" fmla="*/ 2132614 h 2132614"/>
              <a:gd name="connsiteX5" fmla="*/ 0 w 4967685"/>
              <a:gd name="connsiteY5" fmla="*/ 2132614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67685" h="2132614">
                <a:moveTo>
                  <a:pt x="0" y="0"/>
                </a:moveTo>
                <a:lnTo>
                  <a:pt x="3364916" y="0"/>
                </a:lnTo>
                <a:lnTo>
                  <a:pt x="3364916" y="1119077"/>
                </a:lnTo>
                <a:lnTo>
                  <a:pt x="4967685" y="1119077"/>
                </a:lnTo>
                <a:lnTo>
                  <a:pt x="4967685" y="2132614"/>
                </a:lnTo>
                <a:lnTo>
                  <a:pt x="0" y="2132614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08000" tIns="108000" rIns="1872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DB6DB5B-6EBB-4E77-8ECE-2DE4424BD660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6220971" y="3747502"/>
            <a:ext cx="4970724" cy="2132614"/>
          </a:xfrm>
          <a:custGeom>
            <a:avLst/>
            <a:gdLst>
              <a:gd name="connsiteX0" fmla="*/ 1602767 w 4970724"/>
              <a:gd name="connsiteY0" fmla="*/ 0 h 2132614"/>
              <a:gd name="connsiteX1" fmla="*/ 4970724 w 4970724"/>
              <a:gd name="connsiteY1" fmla="*/ 0 h 2132614"/>
              <a:gd name="connsiteX2" fmla="*/ 4970724 w 4970724"/>
              <a:gd name="connsiteY2" fmla="*/ 2132614 h 2132614"/>
              <a:gd name="connsiteX3" fmla="*/ 0 w 4970724"/>
              <a:gd name="connsiteY3" fmla="*/ 2132614 h 2132614"/>
              <a:gd name="connsiteX4" fmla="*/ 0 w 4970724"/>
              <a:gd name="connsiteY4" fmla="*/ 1119077 h 2132614"/>
              <a:gd name="connsiteX5" fmla="*/ 1602767 w 4970724"/>
              <a:gd name="connsiteY5" fmla="*/ 1119077 h 2132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70724" h="2132614">
                <a:moveTo>
                  <a:pt x="1602767" y="0"/>
                </a:moveTo>
                <a:lnTo>
                  <a:pt x="4970724" y="0"/>
                </a:lnTo>
                <a:lnTo>
                  <a:pt x="4970724" y="2132614"/>
                </a:lnTo>
                <a:lnTo>
                  <a:pt x="0" y="2132614"/>
                </a:lnTo>
                <a:lnTo>
                  <a:pt x="0" y="1119077"/>
                </a:lnTo>
                <a:lnTo>
                  <a:pt x="1602767" y="1119077"/>
                </a:lnTo>
                <a:close/>
              </a:path>
            </a:pathLst>
          </a:custGeom>
          <a:solidFill>
            <a:srgbClr val="DCE6EE"/>
          </a:solidFill>
          <a:ln w="12700">
            <a:noFill/>
          </a:ln>
        </p:spPr>
        <p:txBody>
          <a:bodyPr wrap="square" lIns="1872000" tIns="108000" rIns="108000" bIns="108000">
            <a:noAutofit/>
          </a:bodyPr>
          <a:lstStyle>
            <a:lvl1pPr>
              <a:defRPr sz="1500">
                <a:latin typeface="+mn-lt"/>
              </a:defRPr>
            </a:lvl1pPr>
            <a:lvl2pPr>
              <a:defRPr sz="1500">
                <a:latin typeface="+mn-lt"/>
              </a:defRPr>
            </a:lvl2pPr>
            <a:lvl3pPr>
              <a:defRPr sz="15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5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4571176" y="2546022"/>
            <a:ext cx="3049649" cy="21183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lIns="108000" tIns="108000" rIns="108000" bIns="10800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58581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3"/>
            <a:ext cx="4968000" cy="4156211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0800" y="1720713"/>
            <a:ext cx="4968000" cy="4156211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55353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Quad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200" y="432000"/>
            <a:ext cx="10185600" cy="518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10032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10032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20800" y="1720714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6220800" y="1331913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10032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10032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6220800" y="4130720"/>
            <a:ext cx="4968000" cy="1746205"/>
          </a:xfrm>
          <a:solidFill>
            <a:srgbClr val="DCE6EE"/>
          </a:solidFill>
          <a:ln w="12700">
            <a:noFill/>
          </a:ln>
        </p:spPr>
        <p:txBody>
          <a:bodyPr lIns="108000" tIns="108000" rIns="108000" bIns="108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6220800" y="3741920"/>
            <a:ext cx="4968000" cy="388800"/>
          </a:xfrm>
          <a:solidFill>
            <a:schemeClr val="accent2"/>
          </a:solidFill>
          <a:ln w="12700">
            <a:noFill/>
          </a:ln>
        </p:spPr>
        <p:txBody>
          <a:bodyPr lIns="108000" tIns="108000" rIns="108000" bIns="108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55695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FDEB4B6-682E-4009-89BC-CB154E8DC002}"/>
              </a:ext>
            </a:extLst>
          </p:cNvPr>
          <p:cNvSpPr>
            <a:spLocks noChangeAspect="1"/>
          </p:cNvSpPr>
          <p:nvPr userDrawn="1"/>
        </p:nvSpPr>
        <p:spPr>
          <a:xfrm>
            <a:off x="3405716" y="371311"/>
            <a:ext cx="7794097" cy="541406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BABE048-BB93-46AF-B21F-692455B275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72180" y="4710484"/>
            <a:ext cx="7260639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tle 9">
            <a:extLst>
              <a:ext uri="{FF2B5EF4-FFF2-40B4-BE49-F238E27FC236}">
                <a16:creationId xmlns:a16="http://schemas.microsoft.com/office/drawing/2014/main" id="{9B4976CB-3107-403A-8E4C-49D73E5523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1123" y="636808"/>
            <a:ext cx="7260639" cy="3950972"/>
          </a:xfrm>
        </p:spPr>
        <p:txBody>
          <a:bodyPr/>
          <a:lstStyle>
            <a:lvl1pPr>
              <a:defRPr lang="en-GB" sz="660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Title slide text only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3F974C88-37FD-486C-A053-2B6EC15FFE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47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79D65585-570B-4F7D-B4BC-0F7CFAF52BAF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BE67C5C-769B-4AEA-A1B7-EFD4A3AA23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8B0BD-68A6-4AD8-A640-99B893F063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23869611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gradFill flip="none" rotWithShape="1">
          <a:gsLst>
            <a:gs pos="0">
              <a:schemeClr val="accent5"/>
            </a:gs>
            <a:gs pos="100000">
              <a:schemeClr val="accent1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BAF31653-DA95-4567-9106-71E1E49BA627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100000">
                <a:srgbClr val="ACEAFF"/>
              </a:gs>
              <a:gs pos="0">
                <a:schemeClr val="accent4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2925CE2F-8945-49DE-BCC2-8BCACF480E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C346F2F1-AF73-4284-8702-745152AF53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639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A87A788-0BF5-4419-BCFC-809F6D2E93AA}"/>
              </a:ext>
            </a:extLst>
          </p:cNvPr>
          <p:cNvSpPr>
            <a:spLocks noChangeAspect="1"/>
          </p:cNvSpPr>
          <p:nvPr userDrawn="1"/>
        </p:nvSpPr>
        <p:spPr>
          <a:xfrm>
            <a:off x="998476" y="971550"/>
            <a:ext cx="7061787" cy="4905375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rgbClr val="ACEAFF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7C0B89-7E09-423B-A068-1AF6A41E8C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89860" y="2398601"/>
            <a:ext cx="5252400" cy="2367199"/>
          </a:xfrm>
          <a:noFill/>
        </p:spPr>
        <p:txBody>
          <a:bodyPr lIns="0" tIns="0" rIns="0" bIns="0" anchor="t" anchorCtr="0"/>
          <a:lstStyle>
            <a:lvl1pPr algn="l">
              <a:defRPr sz="8000" baseline="0">
                <a:solidFill>
                  <a:schemeClr val="accent2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5F7723F4-8321-43A3-962F-3DEEE5C6DE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89860" y="5046651"/>
            <a:ext cx="5252400" cy="507831"/>
          </a:xfrm>
        </p:spPr>
        <p:txBody>
          <a:bodyPr wrap="square" anchor="b">
            <a:spAutoFit/>
          </a:bodyPr>
          <a:lstStyle>
            <a:lvl1pPr>
              <a:defRPr sz="1400">
                <a:solidFill>
                  <a:schemeClr val="accent2"/>
                </a:solidFill>
              </a:defRPr>
            </a:lvl1pPr>
            <a:lvl2pPr>
              <a:defRPr sz="1400">
                <a:solidFill>
                  <a:schemeClr val="accent2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17B18B8B-EB09-48D8-AC31-3A9DFAC0B7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89860" y="1140069"/>
            <a:ext cx="1082675" cy="812530"/>
          </a:xfrm>
        </p:spPr>
        <p:txBody>
          <a:bodyPr>
            <a:spAutoFit/>
          </a:bodyPr>
          <a:lstStyle>
            <a:lvl1pPr>
              <a:lnSpc>
                <a:spcPct val="80000"/>
              </a:lnSpc>
              <a:defRPr lang="en-US" sz="6600" kern="1200" baseline="0" dirty="0" smtClean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6976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509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1">
    <p:bg>
      <p:bgPr>
        <a:solidFill>
          <a:srgbClr val="0033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58641B0-A64D-42AC-AB80-2B2DE3763A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2" t="3137" r="3345" b="294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840BCF3-D817-4EAC-8866-C2530BBB02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03202" y="2325831"/>
            <a:ext cx="6263956" cy="2300407"/>
          </a:xfrm>
        </p:spPr>
        <p:txBody>
          <a:bodyPr anchor="t" anchorCtr="0"/>
          <a:lstStyle>
            <a:lvl1pPr algn="l">
              <a:defRPr sz="88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Divider copy </a:t>
            </a:r>
            <a:br>
              <a:rPr lang="en-GB"/>
            </a:br>
            <a:r>
              <a:rPr lang="en-GB"/>
              <a:t>goes here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3CE8DB4-A186-4059-9C81-D90597F800A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3202" y="5233260"/>
            <a:ext cx="6263956" cy="216000"/>
          </a:xfrm>
        </p:spPr>
        <p:txBody>
          <a:bodyPr/>
          <a:lstStyle>
            <a:lvl1pPr>
              <a:defRPr sz="1600" b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GB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0CEBDA0-4368-4F6C-8352-18BF87F8F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3201" y="1339850"/>
            <a:ext cx="876300" cy="690562"/>
          </a:xfrm>
        </p:spPr>
        <p:txBody>
          <a:bodyPr/>
          <a:lstStyle>
            <a:lvl1pPr>
              <a:lnSpc>
                <a:spcPct val="70000"/>
              </a:lnSpc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01</a:t>
            </a:r>
            <a:endParaRPr lang="en-GB"/>
          </a:p>
        </p:txBody>
      </p:sp>
      <p:sp>
        <p:nvSpPr>
          <p:cNvPr id="21" name="Shape 8">
            <a:extLst>
              <a:ext uri="{FF2B5EF4-FFF2-40B4-BE49-F238E27FC236}">
                <a16:creationId xmlns:a16="http://schemas.microsoft.com/office/drawing/2014/main" id="{D0689438-EDC3-428F-AB14-4791E1F80A13}"/>
              </a:ext>
            </a:extLst>
          </p:cNvPr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bg1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‹Nr.›</a:t>
            </a:fld>
            <a:endParaRPr lang="en-GB" sz="1000">
              <a:solidFill>
                <a:schemeClr val="bg1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3CCFEB3-A0E6-490B-9CC7-1941D6F614A9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279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_Pacific Blue">
    <p:bg>
      <p:bgPr>
        <a:gradFill>
          <a:gsLst>
            <a:gs pos="100000">
              <a:srgbClr val="ACEAFF"/>
            </a:gs>
            <a:gs pos="0">
              <a:schemeClr val="accent4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0E2D7F6-77EE-4A84-A347-E3DE3770F560}"/>
              </a:ext>
            </a:extLst>
          </p:cNvPr>
          <p:cNvGrpSpPr/>
          <p:nvPr userDrawn="1"/>
        </p:nvGrpSpPr>
        <p:grpSpPr>
          <a:xfrm>
            <a:off x="998476" y="0"/>
            <a:ext cx="911399" cy="1485244"/>
            <a:chOff x="1008000" y="0"/>
            <a:chExt cx="911399" cy="1485244"/>
          </a:xfrm>
          <a:solidFill>
            <a:schemeClr val="bg1">
              <a:alpha val="0"/>
            </a:schemeClr>
          </a:solidFill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A38D1D5C-300B-4EC8-97CB-72C6B7A7CC70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0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D721161A-007B-4922-864A-502861C248B2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742622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23EB2905-098A-41C5-AB65-063729C54D07}"/>
                </a:ext>
              </a:extLst>
            </p:cNvPr>
            <p:cNvSpPr>
              <a:spLocks noChangeAspect="1" noEditPoints="1"/>
            </p:cNvSpPr>
            <p:nvPr userDrawn="1"/>
          </p:nvSpPr>
          <p:spPr bwMode="auto">
            <a:xfrm>
              <a:off x="1008000" y="1113933"/>
              <a:ext cx="911399" cy="371311"/>
            </a:xfrm>
            <a:custGeom>
              <a:avLst/>
              <a:gdLst>
                <a:gd name="T0" fmla="*/ 269 w 283"/>
                <a:gd name="T1" fmla="*/ 77 h 114"/>
                <a:gd name="T2" fmla="*/ 222 w 283"/>
                <a:gd name="T3" fmla="*/ 87 h 114"/>
                <a:gd name="T4" fmla="*/ 244 w 283"/>
                <a:gd name="T5" fmla="*/ 60 h 114"/>
                <a:gd name="T6" fmla="*/ 269 w 283"/>
                <a:gd name="T7" fmla="*/ 56 h 114"/>
                <a:gd name="T8" fmla="*/ 222 w 283"/>
                <a:gd name="T9" fmla="*/ 2 h 114"/>
                <a:gd name="T10" fmla="*/ 281 w 283"/>
                <a:gd name="T11" fmla="*/ 87 h 114"/>
                <a:gd name="T12" fmla="*/ 222 w 283"/>
                <a:gd name="T13" fmla="*/ 89 h 114"/>
                <a:gd name="T14" fmla="*/ 246 w 283"/>
                <a:gd name="T15" fmla="*/ 101 h 114"/>
                <a:gd name="T16" fmla="*/ 205 w 283"/>
                <a:gd name="T17" fmla="*/ 82 h 114"/>
                <a:gd name="T18" fmla="*/ 203 w 283"/>
                <a:gd name="T19" fmla="*/ 52 h 114"/>
                <a:gd name="T20" fmla="*/ 154 w 283"/>
                <a:gd name="T21" fmla="*/ 87 h 114"/>
                <a:gd name="T22" fmla="*/ 213 w 283"/>
                <a:gd name="T23" fmla="*/ 53 h 114"/>
                <a:gd name="T24" fmla="*/ 171 w 283"/>
                <a:gd name="T25" fmla="*/ 87 h 114"/>
                <a:gd name="T26" fmla="*/ 180 w 283"/>
                <a:gd name="T27" fmla="*/ 87 h 114"/>
                <a:gd name="T28" fmla="*/ 120 w 283"/>
                <a:gd name="T29" fmla="*/ 87 h 114"/>
                <a:gd name="T30" fmla="*/ 117 w 283"/>
                <a:gd name="T31" fmla="*/ 56 h 114"/>
                <a:gd name="T32" fmla="*/ 86 w 283"/>
                <a:gd name="T33" fmla="*/ 2 h 114"/>
                <a:gd name="T34" fmla="*/ 145 w 283"/>
                <a:gd name="T35" fmla="*/ 52 h 114"/>
                <a:gd name="T36" fmla="*/ 142 w 283"/>
                <a:gd name="T37" fmla="*/ 87 h 114"/>
                <a:gd name="T38" fmla="*/ 93 w 283"/>
                <a:gd name="T39" fmla="*/ 79 h 114"/>
                <a:gd name="T40" fmla="*/ 89 w 283"/>
                <a:gd name="T41" fmla="*/ 79 h 114"/>
                <a:gd name="T42" fmla="*/ 87 w 283"/>
                <a:gd name="T43" fmla="*/ 69 h 114"/>
                <a:gd name="T44" fmla="*/ 95 w 283"/>
                <a:gd name="T45" fmla="*/ 62 h 114"/>
                <a:gd name="T46" fmla="*/ 93 w 283"/>
                <a:gd name="T47" fmla="*/ 79 h 114"/>
                <a:gd name="T48" fmla="*/ 67 w 283"/>
                <a:gd name="T49" fmla="*/ 86 h 114"/>
                <a:gd name="T50" fmla="*/ 37 w 283"/>
                <a:gd name="T51" fmla="*/ 82 h 114"/>
                <a:gd name="T52" fmla="*/ 25 w 283"/>
                <a:gd name="T53" fmla="*/ 77 h 114"/>
                <a:gd name="T54" fmla="*/ 18 w 283"/>
                <a:gd name="T55" fmla="*/ 2 h 114"/>
                <a:gd name="T56" fmla="*/ 76 w 283"/>
                <a:gd name="T57" fmla="*/ 55 h 114"/>
                <a:gd name="T58" fmla="*/ 22 w 283"/>
                <a:gd name="T59" fmla="*/ 87 h 114"/>
                <a:gd name="T60" fmla="*/ 220 w 283"/>
                <a:gd name="T61" fmla="*/ 0 h 114"/>
                <a:gd name="T62" fmla="*/ 215 w 283"/>
                <a:gd name="T63" fmla="*/ 0 h 114"/>
                <a:gd name="T64" fmla="*/ 147 w 283"/>
                <a:gd name="T65" fmla="*/ 52 h 114"/>
                <a:gd name="T66" fmla="*/ 84 w 283"/>
                <a:gd name="T67" fmla="*/ 52 h 114"/>
                <a:gd name="T68" fmla="*/ 16 w 283"/>
                <a:gd name="T69" fmla="*/ 0 h 114"/>
                <a:gd name="T70" fmla="*/ 14 w 283"/>
                <a:gd name="T71" fmla="*/ 113 h 114"/>
                <a:gd name="T72" fmla="*/ 35 w 283"/>
                <a:gd name="T73" fmla="*/ 113 h 114"/>
                <a:gd name="T74" fmla="*/ 66 w 283"/>
                <a:gd name="T75" fmla="*/ 89 h 114"/>
                <a:gd name="T76" fmla="*/ 81 w 283"/>
                <a:gd name="T77" fmla="*/ 89 h 114"/>
                <a:gd name="T78" fmla="*/ 90 w 283"/>
                <a:gd name="T79" fmla="*/ 89 h 114"/>
                <a:gd name="T80" fmla="*/ 112 w 283"/>
                <a:gd name="T81" fmla="*/ 113 h 114"/>
                <a:gd name="T82" fmla="*/ 142 w 283"/>
                <a:gd name="T83" fmla="*/ 89 h 114"/>
                <a:gd name="T84" fmla="*/ 170 w 283"/>
                <a:gd name="T85" fmla="*/ 89 h 114"/>
                <a:gd name="T86" fmla="*/ 190 w 283"/>
                <a:gd name="T87" fmla="*/ 113 h 114"/>
                <a:gd name="T88" fmla="*/ 210 w 283"/>
                <a:gd name="T89" fmla="*/ 108 h 114"/>
                <a:gd name="T90" fmla="*/ 266 w 283"/>
                <a:gd name="T91" fmla="*/ 89 h 114"/>
                <a:gd name="T92" fmla="*/ 220 w 283"/>
                <a:gd name="T93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114">
                  <a:moveTo>
                    <a:pt x="281" y="87"/>
                  </a:moveTo>
                  <a:cubicBezTo>
                    <a:pt x="266" y="87"/>
                    <a:pt x="266" y="87"/>
                    <a:pt x="266" y="8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22" y="87"/>
                    <a:pt x="222" y="87"/>
                    <a:pt x="222" y="87"/>
                  </a:cubicBezTo>
                  <a:cubicBezTo>
                    <a:pt x="222" y="85"/>
                    <a:pt x="222" y="85"/>
                    <a:pt x="222" y="85"/>
                  </a:cubicBezTo>
                  <a:cubicBezTo>
                    <a:pt x="223" y="84"/>
                    <a:pt x="223" y="83"/>
                    <a:pt x="223" y="81"/>
                  </a:cubicBezTo>
                  <a:cubicBezTo>
                    <a:pt x="226" y="71"/>
                    <a:pt x="233" y="60"/>
                    <a:pt x="244" y="60"/>
                  </a:cubicBezTo>
                  <a:cubicBezTo>
                    <a:pt x="249" y="60"/>
                    <a:pt x="254" y="62"/>
                    <a:pt x="253" y="69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6"/>
                    <a:pt x="273" y="61"/>
                    <a:pt x="269" y="56"/>
                  </a:cubicBezTo>
                  <a:cubicBezTo>
                    <a:pt x="266" y="51"/>
                    <a:pt x="258" y="48"/>
                    <a:pt x="248" y="48"/>
                  </a:cubicBezTo>
                  <a:cubicBezTo>
                    <a:pt x="241" y="48"/>
                    <a:pt x="231" y="50"/>
                    <a:pt x="222" y="55"/>
                  </a:cubicBezTo>
                  <a:cubicBezTo>
                    <a:pt x="222" y="2"/>
                    <a:pt x="222" y="2"/>
                    <a:pt x="222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87"/>
                    <a:pt x="281" y="87"/>
                    <a:pt x="281" y="87"/>
                  </a:cubicBezTo>
                  <a:cubicBezTo>
                    <a:pt x="281" y="87"/>
                    <a:pt x="281" y="87"/>
                    <a:pt x="281" y="87"/>
                  </a:cubicBezTo>
                  <a:close/>
                  <a:moveTo>
                    <a:pt x="246" y="101"/>
                  </a:moveTo>
                  <a:cubicBezTo>
                    <a:pt x="243" y="102"/>
                    <a:pt x="240" y="102"/>
                    <a:pt x="237" y="102"/>
                  </a:cubicBezTo>
                  <a:cubicBezTo>
                    <a:pt x="228" y="102"/>
                    <a:pt x="222" y="98"/>
                    <a:pt x="222" y="89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6" y="101"/>
                    <a:pt x="246" y="101"/>
                    <a:pt x="246" y="101"/>
                  </a:cubicBezTo>
                  <a:close/>
                  <a:moveTo>
                    <a:pt x="213" y="53"/>
                  </a:moveTo>
                  <a:cubicBezTo>
                    <a:pt x="213" y="65"/>
                    <a:pt x="213" y="65"/>
                    <a:pt x="213" y="65"/>
                  </a:cubicBezTo>
                  <a:cubicBezTo>
                    <a:pt x="209" y="71"/>
                    <a:pt x="206" y="77"/>
                    <a:pt x="205" y="82"/>
                  </a:cubicBezTo>
                  <a:cubicBezTo>
                    <a:pt x="204" y="83"/>
                    <a:pt x="204" y="85"/>
                    <a:pt x="204" y="87"/>
                  </a:cubicBezTo>
                  <a:cubicBezTo>
                    <a:pt x="195" y="87"/>
                    <a:pt x="195" y="87"/>
                    <a:pt x="195" y="87"/>
                  </a:cubicBezTo>
                  <a:cubicBezTo>
                    <a:pt x="203" y="52"/>
                    <a:pt x="203" y="52"/>
                    <a:pt x="203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56" y="87"/>
                    <a:pt x="156" y="87"/>
                    <a:pt x="156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3" y="53"/>
                    <a:pt x="213" y="53"/>
                    <a:pt x="213" y="53"/>
                  </a:cubicBezTo>
                  <a:close/>
                  <a:moveTo>
                    <a:pt x="180" y="87"/>
                  </a:moveTo>
                  <a:cubicBezTo>
                    <a:pt x="171" y="87"/>
                    <a:pt x="171" y="87"/>
                    <a:pt x="171" y="87"/>
                  </a:cubicBezTo>
                  <a:cubicBezTo>
                    <a:pt x="185" y="66"/>
                    <a:pt x="185" y="66"/>
                    <a:pt x="185" y="66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7"/>
                    <a:pt x="180" y="87"/>
                    <a:pt x="180" y="87"/>
                  </a:cubicBezTo>
                  <a:close/>
                  <a:moveTo>
                    <a:pt x="145" y="52"/>
                  </a:moveTo>
                  <a:cubicBezTo>
                    <a:pt x="130" y="52"/>
                    <a:pt x="130" y="52"/>
                    <a:pt x="130" y="52"/>
                  </a:cubicBezTo>
                  <a:cubicBezTo>
                    <a:pt x="120" y="87"/>
                    <a:pt x="120" y="87"/>
                    <a:pt x="120" y="87"/>
                  </a:cubicBezTo>
                  <a:cubicBezTo>
                    <a:pt x="104" y="87"/>
                    <a:pt x="104" y="87"/>
                    <a:pt x="104" y="87"/>
                  </a:cubicBezTo>
                  <a:cubicBezTo>
                    <a:pt x="112" y="84"/>
                    <a:pt x="117" y="78"/>
                    <a:pt x="119" y="70"/>
                  </a:cubicBezTo>
                  <a:cubicBezTo>
                    <a:pt x="120" y="64"/>
                    <a:pt x="119" y="59"/>
                    <a:pt x="117" y="56"/>
                  </a:cubicBezTo>
                  <a:cubicBezTo>
                    <a:pt x="113" y="51"/>
                    <a:pt x="105" y="52"/>
                    <a:pt x="98" y="52"/>
                  </a:cubicBezTo>
                  <a:cubicBezTo>
                    <a:pt x="97" y="52"/>
                    <a:pt x="86" y="52"/>
                    <a:pt x="86" y="52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145" y="2"/>
                    <a:pt x="145" y="2"/>
                    <a:pt x="145" y="2"/>
                  </a:cubicBezTo>
                  <a:cubicBezTo>
                    <a:pt x="145" y="52"/>
                    <a:pt x="145" y="52"/>
                    <a:pt x="145" y="52"/>
                  </a:cubicBezTo>
                  <a:cubicBezTo>
                    <a:pt x="145" y="52"/>
                    <a:pt x="145" y="52"/>
                    <a:pt x="145" y="52"/>
                  </a:cubicBezTo>
                  <a:close/>
                  <a:moveTo>
                    <a:pt x="135" y="87"/>
                  </a:moveTo>
                  <a:cubicBezTo>
                    <a:pt x="141" y="65"/>
                    <a:pt x="141" y="65"/>
                    <a:pt x="141" y="65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35" y="87"/>
                    <a:pt x="135" y="87"/>
                    <a:pt x="135" y="87"/>
                  </a:cubicBezTo>
                  <a:cubicBezTo>
                    <a:pt x="135" y="87"/>
                    <a:pt x="135" y="87"/>
                    <a:pt x="135" y="87"/>
                  </a:cubicBezTo>
                  <a:close/>
                  <a:moveTo>
                    <a:pt x="93" y="79"/>
                  </a:moveTo>
                  <a:cubicBezTo>
                    <a:pt x="93" y="79"/>
                    <a:pt x="93" y="79"/>
                    <a:pt x="93" y="79"/>
                  </a:cubicBezTo>
                  <a:cubicBezTo>
                    <a:pt x="92" y="79"/>
                    <a:pt x="91" y="79"/>
                    <a:pt x="91" y="79"/>
                  </a:cubicBezTo>
                  <a:cubicBezTo>
                    <a:pt x="90" y="79"/>
                    <a:pt x="89" y="79"/>
                    <a:pt x="89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90" y="62"/>
                    <a:pt x="91" y="62"/>
                    <a:pt x="92" y="62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100" y="62"/>
                    <a:pt x="103" y="62"/>
                    <a:pt x="104" y="63"/>
                  </a:cubicBezTo>
                  <a:cubicBezTo>
                    <a:pt x="105" y="65"/>
                    <a:pt x="105" y="67"/>
                    <a:pt x="104" y="70"/>
                  </a:cubicBezTo>
                  <a:cubicBezTo>
                    <a:pt x="102" y="75"/>
                    <a:pt x="100" y="78"/>
                    <a:pt x="93" y="79"/>
                  </a:cubicBezTo>
                  <a:moveTo>
                    <a:pt x="76" y="55"/>
                  </a:moveTo>
                  <a:cubicBezTo>
                    <a:pt x="75" y="58"/>
                    <a:pt x="75" y="58"/>
                    <a:pt x="75" y="5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67" y="52"/>
                    <a:pt x="67" y="52"/>
                    <a:pt x="67" y="52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25" y="77"/>
                    <a:pt x="25" y="77"/>
                    <a:pt x="25" y="7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55"/>
                    <a:pt x="76" y="55"/>
                    <a:pt x="76" y="55"/>
                  </a:cubicBezTo>
                  <a:cubicBezTo>
                    <a:pt x="76" y="55"/>
                    <a:pt x="76" y="55"/>
                    <a:pt x="76" y="55"/>
                  </a:cubicBezTo>
                  <a:close/>
                  <a:moveTo>
                    <a:pt x="22" y="87"/>
                  </a:move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ubicBezTo>
                    <a:pt x="22" y="87"/>
                    <a:pt x="22" y="87"/>
                    <a:pt x="22" y="87"/>
                  </a:cubicBezTo>
                  <a:close/>
                  <a:moveTo>
                    <a:pt x="220" y="0"/>
                  </a:moveTo>
                  <a:cubicBezTo>
                    <a:pt x="220" y="57"/>
                    <a:pt x="220" y="57"/>
                    <a:pt x="220" y="57"/>
                  </a:cubicBezTo>
                  <a:cubicBezTo>
                    <a:pt x="218" y="59"/>
                    <a:pt x="216" y="60"/>
                    <a:pt x="215" y="62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47" y="52"/>
                    <a:pt x="147" y="52"/>
                    <a:pt x="147" y="52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9" y="52"/>
                    <a:pt x="79" y="52"/>
                    <a:pt x="79" y="52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21" y="89"/>
                    <a:pt x="21" y="89"/>
                    <a:pt x="21" y="89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40" y="89"/>
                    <a:pt x="40" y="89"/>
                    <a:pt x="40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85" y="89"/>
                    <a:pt x="85" y="89"/>
                    <a:pt x="85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90" y="89"/>
                    <a:pt x="90" y="89"/>
                    <a:pt x="90" y="89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35" y="89"/>
                    <a:pt x="135" y="89"/>
                    <a:pt x="135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113"/>
                    <a:pt x="142" y="113"/>
                    <a:pt x="142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90" y="113"/>
                    <a:pt x="190" y="113"/>
                    <a:pt x="190" y="113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204" y="89"/>
                    <a:pt x="204" y="89"/>
                    <a:pt x="204" y="89"/>
                  </a:cubicBezTo>
                  <a:cubicBezTo>
                    <a:pt x="203" y="96"/>
                    <a:pt x="205" y="103"/>
                    <a:pt x="210" y="108"/>
                  </a:cubicBezTo>
                  <a:cubicBezTo>
                    <a:pt x="216" y="113"/>
                    <a:pt x="225" y="114"/>
                    <a:pt x="232" y="114"/>
                  </a:cubicBezTo>
                  <a:cubicBezTo>
                    <a:pt x="241" y="114"/>
                    <a:pt x="251" y="113"/>
                    <a:pt x="260" y="111"/>
                  </a:cubicBezTo>
                  <a:cubicBezTo>
                    <a:pt x="266" y="89"/>
                    <a:pt x="266" y="89"/>
                    <a:pt x="266" y="89"/>
                  </a:cubicBezTo>
                  <a:cubicBezTo>
                    <a:pt x="283" y="89"/>
                    <a:pt x="283" y="89"/>
                    <a:pt x="283" y="89"/>
                  </a:cubicBezTo>
                  <a:cubicBezTo>
                    <a:pt x="283" y="0"/>
                    <a:pt x="283" y="0"/>
                    <a:pt x="283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0"/>
                    <a:pt x="220" y="0"/>
                    <a:pt x="2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33C2314-88FE-4413-B812-D2D4A2998E51}"/>
              </a:ext>
            </a:extLst>
          </p:cNvPr>
          <p:cNvSpPr>
            <a:spLocks noChangeAspect="1"/>
          </p:cNvSpPr>
          <p:nvPr userDrawn="1"/>
        </p:nvSpPr>
        <p:spPr>
          <a:xfrm>
            <a:off x="7435789" y="371311"/>
            <a:ext cx="3764024" cy="5415923"/>
          </a:xfrm>
          <a:prstGeom prst="rect">
            <a:avLst/>
          </a:prstGeom>
          <a:gradFill>
            <a:gsLst>
              <a:gs pos="100000">
                <a:schemeClr val="accent1"/>
              </a:gs>
              <a:gs pos="0">
                <a:schemeClr val="accent5"/>
              </a:gs>
            </a:gsLst>
            <a:lin ang="0" scaled="0"/>
          </a:gradFill>
        </p:spPr>
        <p:txBody>
          <a:bodyPr vert="horz" lIns="180000" tIns="180000" rIns="180000" bIns="180000" rtlCol="0" anchor="t" anchorCtr="0">
            <a:noAutofit/>
          </a:bodyPr>
          <a:lstStyle/>
          <a:p>
            <a:pPr lvl="0">
              <a:lnSpc>
                <a:spcPct val="70000"/>
              </a:lnSpc>
              <a:spcBef>
                <a:spcPct val="0"/>
              </a:spcBef>
              <a:buNone/>
            </a:pPr>
            <a:endParaRPr lang="en-US" sz="8800" baseline="0" err="1">
              <a:solidFill>
                <a:schemeClr val="bg1"/>
              </a:solidFill>
              <a:latin typeface="KPMG Bold" panose="020B0803030202040204" pitchFamily="34" charset="0"/>
              <a:ea typeface="+mj-ea"/>
              <a:cs typeface="+mj-cs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C91CE7F-7855-470E-A1C6-7B98C9783C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02252" y="4710484"/>
            <a:ext cx="3229510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3FD179-5843-4777-B4EF-2C33EA1427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2252" y="636808"/>
            <a:ext cx="3229510" cy="3950972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78F7078-5FAB-4923-B594-5A3AB65111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93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Horizont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5F7AF648-E8C1-435F-A91F-1FCE26666A35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98477" y="1468380"/>
            <a:ext cx="5885053" cy="4087973"/>
          </a:xfrm>
          <a:solidFill>
            <a:schemeClr val="accent1"/>
          </a:solidFill>
        </p:spPr>
        <p:txBody>
          <a:bodyPr anchor="ctr"/>
          <a:lstStyle>
            <a:lvl1pPr algn="ctr">
              <a:defRPr sz="1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99E02FE-A18D-433A-B7C5-66327044D5E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42337" y="1468380"/>
            <a:ext cx="3551186" cy="3098109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4255FB05-4B59-458B-8EFD-8DCE3678F32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19">
            <a:extLst>
              <a:ext uri="{FF2B5EF4-FFF2-40B4-BE49-F238E27FC236}">
                <a16:creationId xmlns:a16="http://schemas.microsoft.com/office/drawing/2014/main" id="{64C954ED-B10B-4AF2-833F-37E615D34396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7648627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2BD4AB80-538F-43A3-8C4D-16CCBDE87A1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48628" y="4746353"/>
            <a:ext cx="355118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C1EA9FA-4164-4EF7-8EA1-6A4010273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734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6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eft Vertical Window Image_KPMG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E3022F2F-B43A-41C4-BF6C-3739462B739A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98477" y="371311"/>
            <a:ext cx="3727618" cy="5392264"/>
          </a:xfrm>
          <a:solidFill>
            <a:schemeClr val="accent1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E69996B-9D51-47AF-8239-CB068E0662C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9910" y="1453783"/>
            <a:ext cx="5301922" cy="344622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9" name="Freeform 19">
            <a:extLst>
              <a:ext uri="{FF2B5EF4-FFF2-40B4-BE49-F238E27FC236}">
                <a16:creationId xmlns:a16="http://schemas.microsoft.com/office/drawing/2014/main" id="{AE26B475-B5C4-4347-8C21-09E3E42E7752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729193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0EC61BC-58E1-4775-ADB9-771F90B82F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489910" y="4953575"/>
            <a:ext cx="5301922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7C17CDB-6172-4525-81E9-4F0C8DBBA4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91560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744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Horizont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9">
            <a:extLst>
              <a:ext uri="{FF2B5EF4-FFF2-40B4-BE49-F238E27FC236}">
                <a16:creationId xmlns:a16="http://schemas.microsoft.com/office/drawing/2014/main" id="{7C40611E-3A51-447C-B4D9-E63571518EA9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129527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477655F7-9771-42CD-A3FF-9B0E744CD30E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872149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00708127-E14A-4909-821A-61F581AA1270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4915965" y="1456388"/>
            <a:ext cx="6283848" cy="4364991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356C80A-82E6-41A1-8315-DBCCD3E8637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8478" y="1456388"/>
            <a:ext cx="3174866" cy="3427743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D661CB1-3F0A-461E-B7EF-0DD8759D08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8" y="5007010"/>
            <a:ext cx="3174866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13EE70-222E-4A80-9783-F68F00B7D3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75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Right Vertical Window Image_Cobalt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7529CB1A-1B72-48E4-9F89-031545C1FDE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98478" y="1456388"/>
            <a:ext cx="5249471" cy="3442681"/>
          </a:xfrm>
          <a:noFill/>
          <a:ln w="3175">
            <a:noFill/>
            <a:prstDash val="lgDash"/>
          </a:ln>
        </p:spPr>
        <p:txBody>
          <a:bodyPr lIns="0" tIns="0" rIns="0" bIns="0" anchor="t" anchorCtr="0">
            <a:noAutofit/>
          </a:bodyPr>
          <a:lstStyle>
            <a:lvl1pPr algn="l"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 text only</a:t>
            </a:r>
            <a:endParaRPr lang="en-US"/>
          </a:p>
        </p:txBody>
      </p:sp>
      <p:sp>
        <p:nvSpPr>
          <p:cNvPr id="10" name="Freeform 19">
            <a:extLst>
              <a:ext uri="{FF2B5EF4-FFF2-40B4-BE49-F238E27FC236}">
                <a16:creationId xmlns:a16="http://schemas.microsoft.com/office/drawing/2014/main" id="{068A8D8B-EF5A-4905-83FB-5B545573C07F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614966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Freeform 19">
            <a:extLst>
              <a:ext uri="{FF2B5EF4-FFF2-40B4-BE49-F238E27FC236}">
                <a16:creationId xmlns:a16="http://schemas.microsoft.com/office/drawing/2014/main" id="{1A2E6BF4-8839-4971-8A92-E4187724BDD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998476" y="1357588"/>
            <a:ext cx="911399" cy="371311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>
              <a:alpha val="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8A49F3C-B81B-486A-8AC6-0C685BBE02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8478" y="5007009"/>
            <a:ext cx="5249471" cy="810000"/>
          </a:xfrm>
          <a:ln w="3175">
            <a:noFill/>
            <a:prstDash val="lgDash"/>
          </a:ln>
        </p:spPr>
        <p:txBody>
          <a:bodyPr wrap="square" anchor="b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E01A53E6-C071-4F04-8874-C1213CB3BE6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428967" y="371311"/>
            <a:ext cx="3764557" cy="5445698"/>
          </a:xfrm>
          <a:solidFill>
            <a:schemeClr val="accent2"/>
          </a:solidFill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000" b="0">
                <a:solidFill>
                  <a:schemeClr val="bg1"/>
                </a:solidFill>
              </a:defRPr>
            </a:lvl1pPr>
          </a:lstStyle>
          <a:p>
            <a:pPr lvl="0" algn="ctr"/>
            <a:r>
              <a:rPr lang="en-US"/>
              <a:t>Click icon to add picture</a:t>
            </a:r>
            <a:endParaRPr lang="en-GB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295ABE6-9B30-4315-B16F-C7442D3C71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476" y="371311"/>
            <a:ext cx="914400" cy="3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08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0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8400" y="431800"/>
            <a:ext cx="10195200" cy="533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3201" y="1330126"/>
            <a:ext cx="10194470" cy="45467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10946607" y="6266997"/>
            <a:ext cx="242486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GB" sz="1000" smtClean="0">
                <a:solidFill>
                  <a:schemeClr val="accent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‹Nr.›</a:t>
            </a:fld>
            <a:endParaRPr lang="en-GB" sz="1000">
              <a:solidFill>
                <a:schemeClr val="accent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24B3B3-3138-44BB-8DDD-6BDCEF24DEDC}"/>
              </a:ext>
            </a:extLst>
          </p:cNvPr>
          <p:cNvCxnSpPr/>
          <p:nvPr userDrawn="1"/>
        </p:nvCxnSpPr>
        <p:spPr>
          <a:xfrm>
            <a:off x="10928548" y="6266997"/>
            <a:ext cx="0" cy="149412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14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28" r:id="rId2"/>
    <p:sldLayoutId id="2147483749" r:id="rId3"/>
    <p:sldLayoutId id="2147483750" r:id="rId4"/>
    <p:sldLayoutId id="2147483767" r:id="rId5"/>
    <p:sldLayoutId id="2147483768" r:id="rId6"/>
    <p:sldLayoutId id="2147483765" r:id="rId7"/>
    <p:sldLayoutId id="2147483766" r:id="rId8"/>
    <p:sldLayoutId id="2147483666" r:id="rId9"/>
    <p:sldLayoutId id="2147483794" r:id="rId10"/>
    <p:sldLayoutId id="2147483712" r:id="rId11"/>
    <p:sldLayoutId id="2147483664" r:id="rId12"/>
    <p:sldLayoutId id="2147483769" r:id="rId13"/>
    <p:sldLayoutId id="2147483770" r:id="rId14"/>
    <p:sldLayoutId id="2147483714" r:id="rId15"/>
    <p:sldLayoutId id="2147483689" r:id="rId16"/>
    <p:sldLayoutId id="2147483690" r:id="rId17"/>
    <p:sldLayoutId id="2147483692" r:id="rId18"/>
    <p:sldLayoutId id="2147483691" r:id="rId19"/>
    <p:sldLayoutId id="2147483693" r:id="rId20"/>
    <p:sldLayoutId id="2147483810" r:id="rId21"/>
    <p:sldLayoutId id="2147483701" r:id="rId22"/>
    <p:sldLayoutId id="2147483771" r:id="rId23"/>
    <p:sldLayoutId id="2147483752" r:id="rId24"/>
    <p:sldLayoutId id="2147483697" r:id="rId25"/>
    <p:sldLayoutId id="2147483772" r:id="rId26"/>
    <p:sldLayoutId id="2147483754" r:id="rId27"/>
    <p:sldLayoutId id="2147483699" r:id="rId28"/>
    <p:sldLayoutId id="2147483700" r:id="rId29"/>
    <p:sldLayoutId id="2147483682" r:id="rId30"/>
    <p:sldLayoutId id="2147483745" r:id="rId31"/>
    <p:sldLayoutId id="2147483746" r:id="rId32"/>
    <p:sldLayoutId id="2147483776" r:id="rId33"/>
    <p:sldLayoutId id="2147483792" r:id="rId34"/>
  </p:sldLayoutIdLst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b="1" kern="120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5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-"/>
        <a:defRPr sz="15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54292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Tx/>
        <a:buFont typeface="Arial" panose="020B0604020202020204" pitchFamily="34" charset="0"/>
        <a:buChar char="•"/>
        <a:defRPr sz="1500" kern="1200" baseline="0">
          <a:solidFill>
            <a:schemeClr val="accent2"/>
          </a:solidFill>
          <a:latin typeface="+mn-lt"/>
          <a:ea typeface="+mn-ea"/>
          <a:cs typeface="+mn-cs"/>
        </a:defRPr>
      </a:lvl5pPr>
      <a:lvl6pPr marL="719138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8969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074738" indent="-1778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1257300" indent="-1825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5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27" userDrawn="1">
          <p15:clr>
            <a:srgbClr val="F26B43"/>
          </p15:clr>
        </p15:guide>
        <p15:guide id="3" pos="7055" userDrawn="1">
          <p15:clr>
            <a:srgbClr val="F26B43"/>
          </p15:clr>
        </p15:guide>
        <p15:guide id="4" orient="horz" pos="838" userDrawn="1">
          <p15:clr>
            <a:srgbClr val="F26B43"/>
          </p15:clr>
        </p15:guide>
        <p15:guide id="5" orient="horz" pos="612" userDrawn="1">
          <p15:clr>
            <a:srgbClr val="F26B43"/>
          </p15:clr>
        </p15:guide>
        <p15:guide id="6" orient="horz" pos="272" userDrawn="1">
          <p15:clr>
            <a:srgbClr val="F26B43"/>
          </p15:clr>
        </p15:guide>
        <p15:guide id="7" orient="horz" pos="370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1.png"/><Relationship Id="rId3" Type="http://schemas.openxmlformats.org/officeDocument/2006/relationships/image" Target="../media/image29.jpeg"/><Relationship Id="rId7" Type="http://schemas.openxmlformats.org/officeDocument/2006/relationships/image" Target="../media/image23.svg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23.svg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3.png"/><Relationship Id="rId3" Type="http://schemas.openxmlformats.org/officeDocument/2006/relationships/image" Target="../media/image29.jpeg"/><Relationship Id="rId7" Type="http://schemas.openxmlformats.org/officeDocument/2006/relationships/image" Target="../media/image23.svg"/><Relationship Id="rId12" Type="http://schemas.openxmlformats.org/officeDocument/2006/relationships/image" Target="../media/image2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29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11" Type="http://schemas.openxmlformats.org/officeDocument/2006/relationships/image" Target="../media/image34.png"/><Relationship Id="rId5" Type="http://schemas.openxmlformats.org/officeDocument/2006/relationships/image" Target="../media/image23.svg"/><Relationship Id="rId10" Type="http://schemas.openxmlformats.org/officeDocument/2006/relationships/image" Target="../media/image28.emf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-team-battleship.atlassian.net/jira/software/projects/BT/boards/2/timeline?selectedIssue=BT-98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11" Type="http://schemas.openxmlformats.org/officeDocument/2006/relationships/image" Target="../media/image28.emf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svg"/><Relationship Id="rId11" Type="http://schemas.openxmlformats.org/officeDocument/2006/relationships/image" Target="../media/image28.emf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9860" y="2398601"/>
            <a:ext cx="6804658" cy="2367199"/>
          </a:xfrm>
        </p:spPr>
        <p:txBody>
          <a:bodyPr/>
          <a:lstStyle/>
          <a:p>
            <a:r>
              <a:rPr lang="de-DE" sz="8000" err="1"/>
              <a:t>Battleship</a:t>
            </a:r>
            <a:br>
              <a:rPr lang="de-DE" sz="8000"/>
            </a:br>
            <a:r>
              <a:rPr lang="de-DE" sz="8000"/>
              <a:t>Projektpräsentation</a:t>
            </a:r>
            <a:br>
              <a:rPr lang="de-DE"/>
            </a:br>
            <a:endParaRPr lang="de-DE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BAD7B4-DCC4-4DFE-9A00-2A498F1C39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B233DEF-7DC0-4763-B674-7810CC6F316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89860" y="1140069"/>
            <a:ext cx="1082675" cy="812530"/>
          </a:xfrm>
        </p:spPr>
        <p:txBody>
          <a:bodyPr/>
          <a:lstStyle/>
          <a:p>
            <a:r>
              <a:rPr lang="de-DE"/>
              <a:t>01</a:t>
            </a:r>
          </a:p>
        </p:txBody>
      </p:sp>
      <p:pic>
        <p:nvPicPr>
          <p:cNvPr id="4" name="Grafik 3" descr="Ein Bild, das Screenshot, Wasserfahrzeug, Schiff enthält.&#10;&#10;Automatisch generierte Beschreibung">
            <a:extLst>
              <a:ext uri="{FF2B5EF4-FFF2-40B4-BE49-F238E27FC236}">
                <a16:creationId xmlns:a16="http://schemas.microsoft.com/office/drawing/2014/main" id="{C5305CCC-D940-5A10-9F8D-298012889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110" y="-111729"/>
            <a:ext cx="12512216" cy="7149837"/>
          </a:xfrm>
          <a:prstGeom prst="rect">
            <a:avLst/>
          </a:prstGeom>
        </p:spPr>
      </p:pic>
      <p:sp>
        <p:nvSpPr>
          <p:cNvPr id="5" name="Rectangle 24">
            <a:extLst>
              <a:ext uri="{FF2B5EF4-FFF2-40B4-BE49-F238E27FC236}">
                <a16:creationId xmlns:a16="http://schemas.microsoft.com/office/drawing/2014/main" id="{7B7D5BAF-D22F-BE79-7212-8B08B0E55C08}"/>
              </a:ext>
            </a:extLst>
          </p:cNvPr>
          <p:cNvSpPr/>
          <p:nvPr/>
        </p:nvSpPr>
        <p:spPr>
          <a:xfrm>
            <a:off x="726931" y="949037"/>
            <a:ext cx="7367587" cy="5117796"/>
          </a:xfrm>
          <a:prstGeom prst="rect">
            <a:avLst/>
          </a:prstGeom>
          <a:gradFill>
            <a:gsLst>
              <a:gs pos="0">
                <a:schemeClr val="accent5"/>
              </a:gs>
              <a:gs pos="94000">
                <a:schemeClr val="accent1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de-DE" sz="150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0F302AE-88A4-CE90-13A6-3F1F5949DF2B}"/>
              </a:ext>
            </a:extLst>
          </p:cNvPr>
          <p:cNvSpPr txBox="1">
            <a:spLocks/>
          </p:cNvSpPr>
          <p:nvPr/>
        </p:nvSpPr>
        <p:spPr>
          <a:xfrm>
            <a:off x="1109159" y="1575646"/>
            <a:ext cx="6804659" cy="2367199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88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 err="1"/>
              <a:t>Battleship</a:t>
            </a:r>
            <a:br>
              <a:rPr lang="de-DE" sz="8000"/>
            </a:br>
            <a:r>
              <a:rPr lang="de-DE" sz="8000"/>
              <a:t>Projektpräsentation</a:t>
            </a:r>
            <a:br>
              <a:rPr lang="de-DE" sz="8000"/>
            </a:br>
            <a:endParaRPr lang="de-DE" sz="800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1270D81-A9B0-7302-5D7E-04384579D6A7}"/>
              </a:ext>
            </a:extLst>
          </p:cNvPr>
          <p:cNvSpPr txBox="1">
            <a:spLocks/>
          </p:cNvSpPr>
          <p:nvPr/>
        </p:nvSpPr>
        <p:spPr>
          <a:xfrm>
            <a:off x="1015092" y="4959562"/>
            <a:ext cx="7495105" cy="81560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-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b="1"/>
              <a:t>18.12.2024 | Technisches Management | Software Engineering</a:t>
            </a:r>
            <a:br>
              <a:rPr lang="de-DE" b="1"/>
            </a:br>
            <a:endParaRPr lang="de-DE" b="1"/>
          </a:p>
          <a:p>
            <a:r>
              <a:rPr lang="de-DE" sz="1400"/>
              <a:t>Stefan </a:t>
            </a:r>
            <a:r>
              <a:rPr lang="de-DE" sz="1400" err="1"/>
              <a:t>Lukovic</a:t>
            </a:r>
            <a:r>
              <a:rPr lang="de-DE" sz="1400"/>
              <a:t>, Mario </a:t>
            </a:r>
            <a:r>
              <a:rPr lang="de-DE" sz="1400" err="1"/>
              <a:t>Ikic</a:t>
            </a:r>
            <a:r>
              <a:rPr lang="de-DE" sz="1400"/>
              <a:t>, Teresa Jukic, Arnold Reinhart, Lukas Roth</a:t>
            </a:r>
          </a:p>
        </p:txBody>
      </p:sp>
    </p:spTree>
    <p:extLst>
      <p:ext uri="{BB962C8B-B14F-4D97-AF65-F5344CB8AC3E}">
        <p14:creationId xmlns:p14="http://schemas.microsoft.com/office/powerpoint/2010/main" val="89172507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D8AAD-44D1-F30F-A9B4-E86B8CCC8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42F68-54FB-2060-7426-F709BF14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</a:t>
            </a:r>
            <a:r>
              <a:rPr lang="de-DE" err="1"/>
              <a:t>Lessons</a:t>
            </a:r>
            <a:r>
              <a:rPr lang="de-DE"/>
              <a:t> </a:t>
            </a:r>
            <a:r>
              <a:rPr lang="de-DE" err="1"/>
              <a:t>Learned</a:t>
            </a:r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337BDA96-6FE3-32AA-84AE-2CC1CA1C21FD}"/>
              </a:ext>
            </a:extLst>
          </p:cNvPr>
          <p:cNvGrpSpPr>
            <a:grpSpLocks noChangeAspect="1"/>
          </p:cNvGrpSpPr>
          <p:nvPr/>
        </p:nvGrpSpPr>
        <p:grpSpPr>
          <a:xfrm>
            <a:off x="3591943" y="1732077"/>
            <a:ext cx="7601657" cy="3393849"/>
            <a:chOff x="1245826" y="1300873"/>
            <a:chExt cx="10201413" cy="45545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02FEEE4-3445-B95C-4607-6E0144836D6C}"/>
                </a:ext>
              </a:extLst>
            </p:cNvPr>
            <p:cNvSpPr/>
            <p:nvPr/>
          </p:nvSpPr>
          <p:spPr>
            <a:xfrm>
              <a:off x="1245826" y="3093338"/>
              <a:ext cx="10201413" cy="100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>
                <a:solidFill>
                  <a:schemeClr val="bg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A398FF-01EE-ACC2-78ED-F8B4ACDCFFBA}"/>
                </a:ext>
              </a:extLst>
            </p:cNvPr>
            <p:cNvGrpSpPr/>
            <p:nvPr/>
          </p:nvGrpSpPr>
          <p:grpSpPr>
            <a:xfrm>
              <a:off x="1800737" y="1300873"/>
              <a:ext cx="9085379" cy="4554538"/>
              <a:chOff x="1648357" y="1322388"/>
              <a:chExt cx="9085379" cy="45545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6084B2-CC2E-81A6-C597-047533544E73}"/>
                  </a:ext>
                </a:extLst>
              </p:cNvPr>
              <p:cNvSpPr/>
              <p:nvPr/>
            </p:nvSpPr>
            <p:spPr>
              <a:xfrm>
                <a:off x="3890904" y="1322388"/>
                <a:ext cx="2363845" cy="236384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err="1">
                    <a:latin typeface="+mj-lt"/>
                  </a:rPr>
                  <a:t>Einführung</a:t>
                </a:r>
                <a:r>
                  <a:rPr lang="en-US">
                    <a:latin typeface="+mj-lt"/>
                  </a:rPr>
                  <a:t> von </a:t>
                </a:r>
                <a:br>
                  <a:rPr lang="en-US">
                    <a:latin typeface="+mj-lt"/>
                  </a:rPr>
                </a:br>
                <a:r>
                  <a:rPr lang="en-US">
                    <a:latin typeface="+mj-lt"/>
                  </a:rPr>
                  <a:t>Daily Meetings  </a:t>
                </a:r>
                <a:br>
                  <a:rPr lang="en-US">
                    <a:latin typeface="+mj-lt"/>
                  </a:rPr>
                </a:br>
                <a:r>
                  <a:rPr lang="en-US">
                    <a:latin typeface="+mj-lt"/>
                  </a:rPr>
                  <a:t>(</a:t>
                </a:r>
                <a:r>
                  <a:rPr lang="en-US" err="1">
                    <a:latin typeface="+mj-lt"/>
                  </a:rPr>
                  <a:t>zur</a:t>
                </a:r>
                <a:r>
                  <a:rPr lang="en-US">
                    <a:latin typeface="+mj-lt"/>
                  </a:rPr>
                  <a:t> </a:t>
                </a:r>
                <a:r>
                  <a:rPr lang="en-US" err="1">
                    <a:latin typeface="+mj-lt"/>
                  </a:rPr>
                  <a:t>besseren</a:t>
                </a:r>
                <a:r>
                  <a:rPr lang="en-US">
                    <a:latin typeface="+mj-lt"/>
                  </a:rPr>
                  <a:t> </a:t>
                </a:r>
                <a:r>
                  <a:rPr lang="en-US" err="1">
                    <a:latin typeface="+mj-lt"/>
                  </a:rPr>
                  <a:t>Kommunikation</a:t>
                </a:r>
                <a:r>
                  <a:rPr lang="en-US">
                    <a:latin typeface="+mj-lt"/>
                  </a:rPr>
                  <a:t>)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9193680-689D-6396-3768-B9DEA78A190E}"/>
                  </a:ext>
                </a:extLst>
              </p:cNvPr>
              <p:cNvSpPr/>
              <p:nvPr/>
            </p:nvSpPr>
            <p:spPr>
              <a:xfrm>
                <a:off x="1648357" y="2420938"/>
                <a:ext cx="2244725" cy="2244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err="1">
                    <a:latin typeface="+mj-lt"/>
                  </a:rPr>
                  <a:t>Projektaufplanung</a:t>
                </a:r>
                <a:r>
                  <a:rPr lang="en-US">
                    <a:latin typeface="+mj-lt"/>
                  </a:rPr>
                  <a:t> </a:t>
                </a:r>
                <a:r>
                  <a:rPr lang="en-US" err="1">
                    <a:latin typeface="+mj-lt"/>
                  </a:rPr>
                  <a:t>komplett</a:t>
                </a:r>
                <a:r>
                  <a:rPr lang="en-US">
                    <a:latin typeface="+mj-lt"/>
                  </a:rPr>
                  <a:t> </a:t>
                </a:r>
                <a:r>
                  <a:rPr lang="en-US" err="1">
                    <a:latin typeface="+mj-lt"/>
                  </a:rPr>
                  <a:t>abschließen</a:t>
                </a:r>
                <a:r>
                  <a:rPr lang="en-US">
                    <a:latin typeface="+mj-lt"/>
                  </a:rPr>
                  <a:t> bevor </a:t>
                </a:r>
                <a:r>
                  <a:rPr lang="en-US" err="1">
                    <a:latin typeface="+mj-lt"/>
                  </a:rPr>
                  <a:t>Entwicklung</a:t>
                </a:r>
                <a:r>
                  <a:rPr lang="en-US">
                    <a:latin typeface="+mj-lt"/>
                  </a:rPr>
                  <a:t> des Codes </a:t>
                </a:r>
                <a:r>
                  <a:rPr lang="en-US" err="1">
                    <a:latin typeface="+mj-lt"/>
                  </a:rPr>
                  <a:t>beginnt</a:t>
                </a:r>
                <a:endParaRPr lang="en-US">
                  <a:latin typeface="+mj-lt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7DF5D83-166B-0226-4FCB-70A87CA03DEF}"/>
                  </a:ext>
                </a:extLst>
              </p:cNvPr>
              <p:cNvSpPr/>
              <p:nvPr/>
            </p:nvSpPr>
            <p:spPr>
              <a:xfrm>
                <a:off x="4327526" y="3686234"/>
                <a:ext cx="2190692" cy="21906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err="1">
                    <a:latin typeface="+mj-lt"/>
                  </a:rPr>
                  <a:t>Striktes</a:t>
                </a:r>
                <a:r>
                  <a:rPr lang="en-US">
                    <a:latin typeface="+mj-lt"/>
                  </a:rPr>
                  <a:t> </a:t>
                </a:r>
                <a:br>
                  <a:rPr lang="en-US">
                    <a:latin typeface="+mj-lt"/>
                  </a:rPr>
                </a:br>
                <a:r>
                  <a:rPr lang="en-US" err="1">
                    <a:latin typeface="+mj-lt"/>
                  </a:rPr>
                  <a:t>Einhalten</a:t>
                </a:r>
                <a:r>
                  <a:rPr lang="en-US">
                    <a:latin typeface="+mj-lt"/>
                  </a:rPr>
                  <a:t> der </a:t>
                </a:r>
                <a:r>
                  <a:rPr lang="en-US" err="1">
                    <a:latin typeface="+mj-lt"/>
                  </a:rPr>
                  <a:t>Rollenverteilung</a:t>
                </a:r>
                <a:r>
                  <a:rPr lang="en-US">
                    <a:latin typeface="+mj-lt"/>
                  </a:rPr>
                  <a:t> (in Real Life)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B0A955E-343D-8F4A-2816-ABF8A8071537}"/>
                  </a:ext>
                </a:extLst>
              </p:cNvPr>
              <p:cNvSpPr/>
              <p:nvPr/>
            </p:nvSpPr>
            <p:spPr>
              <a:xfrm>
                <a:off x="6254751" y="1558983"/>
                <a:ext cx="2127249" cy="212724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>
                    <a:latin typeface="+mj-lt"/>
                  </a:rPr>
                  <a:t>…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F466241-891F-5B1A-2978-A04932DD2477}"/>
                  </a:ext>
                </a:extLst>
              </p:cNvPr>
              <p:cNvSpPr/>
              <p:nvPr/>
            </p:nvSpPr>
            <p:spPr>
              <a:xfrm>
                <a:off x="8384180" y="2301819"/>
                <a:ext cx="2349556" cy="2349556"/>
              </a:xfrm>
              <a:prstGeom prst="rect">
                <a:avLst/>
              </a:prstGeom>
              <a:solidFill>
                <a:srgbClr val="ACE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>
                    <a:latin typeface="+mj-lt"/>
                  </a:rPr>
                  <a:t>…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A2A28FC-BB2A-360A-40F0-61CD1F5695D8}"/>
                  </a:ext>
                </a:extLst>
              </p:cNvPr>
              <p:cNvSpPr/>
              <p:nvPr/>
            </p:nvSpPr>
            <p:spPr>
              <a:xfrm>
                <a:off x="3603567" y="2133600"/>
                <a:ext cx="287336" cy="28733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387E9A1F-900B-F126-9731-93E884F5C5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6" t="17074" r="55814" b="6920"/>
              <a:stretch/>
            </p:blipFill>
            <p:spPr>
              <a:xfrm>
                <a:off x="6485496" y="3686231"/>
                <a:ext cx="1181157" cy="1648494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77CC70F-D9BF-FED0-CC76-5F76FCBE04DA}"/>
                  </a:ext>
                </a:extLst>
              </p:cNvPr>
              <p:cNvSpPr/>
              <p:nvPr/>
            </p:nvSpPr>
            <p:spPr>
              <a:xfrm>
                <a:off x="3890905" y="3686232"/>
                <a:ext cx="436621" cy="43662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E2E5640-B532-7796-94F4-7A1759DBA356}"/>
                  </a:ext>
                </a:extLst>
              </p:cNvPr>
              <p:cNvSpPr/>
              <p:nvPr/>
            </p:nvSpPr>
            <p:spPr>
              <a:xfrm>
                <a:off x="8382000" y="1865197"/>
                <a:ext cx="436622" cy="4366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ADDC4F8-5F15-3A06-38D2-9AB6F8241FB8}"/>
                  </a:ext>
                </a:extLst>
              </p:cNvPr>
              <p:cNvSpPr/>
              <p:nvPr/>
            </p:nvSpPr>
            <p:spPr>
              <a:xfrm>
                <a:off x="7656567" y="4898103"/>
                <a:ext cx="436622" cy="4366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39F90919-93FB-4AF7-E1BA-AC22F9201C67}"/>
              </a:ext>
            </a:extLst>
          </p:cNvPr>
          <p:cNvGrpSpPr/>
          <p:nvPr/>
        </p:nvGrpSpPr>
        <p:grpSpPr>
          <a:xfrm>
            <a:off x="756784" y="1333146"/>
            <a:ext cx="2264371" cy="4554537"/>
            <a:chOff x="756784" y="1333146"/>
            <a:chExt cx="2264371" cy="4554537"/>
          </a:xfrm>
        </p:grpSpPr>
        <p:cxnSp>
          <p:nvCxnSpPr>
            <p:cNvPr id="52" name="Straight Connector 5">
              <a:extLst>
                <a:ext uri="{FF2B5EF4-FFF2-40B4-BE49-F238E27FC236}">
                  <a16:creationId xmlns:a16="http://schemas.microsoft.com/office/drawing/2014/main" id="{2A6E5775-B9A0-3B57-BBEB-4F6516320BA5}"/>
                </a:ext>
              </a:extLst>
            </p:cNvPr>
            <p:cNvCxnSpPr>
              <a:cxnSpLocks/>
            </p:cNvCxnSpPr>
            <p:nvPr/>
          </p:nvCxnSpPr>
          <p:spPr>
            <a:xfrm>
              <a:off x="3021155" y="1333146"/>
              <a:ext cx="0" cy="455453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DFA6CB87-0D80-FDFE-7662-3B25B19A0B7F}"/>
                </a:ext>
              </a:extLst>
            </p:cNvPr>
            <p:cNvSpPr txBox="1"/>
            <p:nvPr/>
          </p:nvSpPr>
          <p:spPr>
            <a:xfrm>
              <a:off x="771328" y="1656142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Product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Owner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rgbClr val="00329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4" name="TextBox 43">
              <a:extLst>
                <a:ext uri="{FF2B5EF4-FFF2-40B4-BE49-F238E27FC236}">
                  <a16:creationId xmlns:a16="http://schemas.microsoft.com/office/drawing/2014/main" id="{E1EBD26F-A1EF-E856-3F17-0B694B1573C7}"/>
                </a:ext>
              </a:extLst>
            </p:cNvPr>
            <p:cNvSpPr txBox="1"/>
            <p:nvPr/>
          </p:nvSpPr>
          <p:spPr>
            <a:xfrm>
              <a:off x="771328" y="2490033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Scrum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Master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5" name="TextBox 49">
              <a:extLst>
                <a:ext uri="{FF2B5EF4-FFF2-40B4-BE49-F238E27FC236}">
                  <a16:creationId xmlns:a16="http://schemas.microsoft.com/office/drawing/2014/main" id="{1725C892-6DAA-DE0D-C799-22181B315035}"/>
                </a:ext>
              </a:extLst>
            </p:cNvPr>
            <p:cNvSpPr txBox="1"/>
            <p:nvPr/>
          </p:nvSpPr>
          <p:spPr>
            <a:xfrm>
              <a:off x="756784" y="3350158"/>
              <a:ext cx="1364206" cy="4035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Requirements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 Engineer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" name="TextBox 54">
              <a:extLst>
                <a:ext uri="{FF2B5EF4-FFF2-40B4-BE49-F238E27FC236}">
                  <a16:creationId xmlns:a16="http://schemas.microsoft.com/office/drawing/2014/main" id="{70F0D9F6-A5E1-C5FC-FD77-921698E61B8F}"/>
                </a:ext>
              </a:extLst>
            </p:cNvPr>
            <p:cNvSpPr txBox="1"/>
            <p:nvPr/>
          </p:nvSpPr>
          <p:spPr>
            <a:xfrm>
              <a:off x="782711" y="4337631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ea typeface="+mn-ea"/>
                  <a:cs typeface="+mn-cs"/>
                </a:rPr>
                <a:t>Developer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" name="Rectangle 4">
              <a:extLst>
                <a:ext uri="{FF2B5EF4-FFF2-40B4-BE49-F238E27FC236}">
                  <a16:creationId xmlns:a16="http://schemas.microsoft.com/office/drawing/2014/main" id="{EE511C00-FCE7-E92B-F04C-50A91BC9172D}"/>
                </a:ext>
              </a:extLst>
            </p:cNvPr>
            <p:cNvSpPr/>
            <p:nvPr/>
          </p:nvSpPr>
          <p:spPr>
            <a:xfrm>
              <a:off x="2116166" y="1549101"/>
              <a:ext cx="669657" cy="6696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3F478BF7-F479-8770-96E6-37D4A6510A26}"/>
                </a:ext>
              </a:extLst>
            </p:cNvPr>
            <p:cNvSpPr/>
            <p:nvPr/>
          </p:nvSpPr>
          <p:spPr>
            <a:xfrm>
              <a:off x="2116166" y="2393329"/>
              <a:ext cx="669657" cy="669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B2AC3402-C49B-D024-84A4-93F811F4ED99}"/>
                </a:ext>
              </a:extLst>
            </p:cNvPr>
            <p:cNvSpPr/>
            <p:nvPr/>
          </p:nvSpPr>
          <p:spPr>
            <a:xfrm>
              <a:off x="2116166" y="3237557"/>
              <a:ext cx="669657" cy="669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AE7A7BD0-12A3-6F4A-6013-08C97BFA357A}"/>
                </a:ext>
              </a:extLst>
            </p:cNvPr>
            <p:cNvSpPr/>
            <p:nvPr/>
          </p:nvSpPr>
          <p:spPr>
            <a:xfrm>
              <a:off x="2116166" y="4081785"/>
              <a:ext cx="669657" cy="669657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1" name="TextBox 54">
              <a:extLst>
                <a:ext uri="{FF2B5EF4-FFF2-40B4-BE49-F238E27FC236}">
                  <a16:creationId xmlns:a16="http://schemas.microsoft.com/office/drawing/2014/main" id="{888F4DA2-CE5E-4C86-1DDE-B3902420A4C5}"/>
                </a:ext>
              </a:extLst>
            </p:cNvPr>
            <p:cNvSpPr txBox="1"/>
            <p:nvPr/>
          </p:nvSpPr>
          <p:spPr>
            <a:xfrm>
              <a:off x="771328" y="5130360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+mn-ea"/>
                  <a:cs typeface="+mn-cs"/>
                </a:rPr>
                <a:t>Tester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7F2EA5FB-9FAE-557F-0004-69B31C77522B}"/>
                </a:ext>
              </a:extLst>
            </p:cNvPr>
            <p:cNvSpPr/>
            <p:nvPr/>
          </p:nvSpPr>
          <p:spPr>
            <a:xfrm>
              <a:off x="2116166" y="4926014"/>
              <a:ext cx="669657" cy="669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63" name="Grafik 62" descr="Schreibmaschine mit einfarbiger Füllung">
              <a:extLst>
                <a:ext uri="{FF2B5EF4-FFF2-40B4-BE49-F238E27FC236}">
                  <a16:creationId xmlns:a16="http://schemas.microsoft.com/office/drawing/2014/main" id="{2A4C021A-24D2-CBDA-B0B6-5845915E3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8804" y="3300195"/>
              <a:ext cx="544380" cy="544380"/>
            </a:xfrm>
            <a:prstGeom prst="rect">
              <a:avLst/>
            </a:prstGeom>
          </p:spPr>
        </p:pic>
        <p:pic>
          <p:nvPicPr>
            <p:cNvPr id="64" name="Grafik 63" descr="Programmierer mit einfarbiger Füllung">
              <a:extLst>
                <a:ext uri="{FF2B5EF4-FFF2-40B4-BE49-F238E27FC236}">
                  <a16:creationId xmlns:a16="http://schemas.microsoft.com/office/drawing/2014/main" id="{887CEB43-E2F9-3A93-4A0B-16FE7150C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0166" y="4136398"/>
              <a:ext cx="501656" cy="501656"/>
            </a:xfrm>
            <a:prstGeom prst="rect">
              <a:avLst/>
            </a:prstGeom>
          </p:spPr>
        </p:pic>
        <p:pic>
          <p:nvPicPr>
            <p:cNvPr id="65" name="Grafik 64" descr="Crashtest-Dummy mit einfarbiger Füllung">
              <a:extLst>
                <a:ext uri="{FF2B5EF4-FFF2-40B4-BE49-F238E27FC236}">
                  <a16:creationId xmlns:a16="http://schemas.microsoft.com/office/drawing/2014/main" id="{78A8557D-D003-25C6-1192-CCAC9BC148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98380" y="5000279"/>
              <a:ext cx="505228" cy="505228"/>
            </a:xfrm>
            <a:prstGeom prst="rect">
              <a:avLst/>
            </a:prstGeom>
          </p:spPr>
        </p:pic>
        <p:pic>
          <p:nvPicPr>
            <p:cNvPr id="66" name="Grafik 65" descr="Person mit Idee mit einfarbiger Füllung">
              <a:extLst>
                <a:ext uri="{FF2B5EF4-FFF2-40B4-BE49-F238E27FC236}">
                  <a16:creationId xmlns:a16="http://schemas.microsoft.com/office/drawing/2014/main" id="{619EC41A-FB74-BBB9-864C-92F71BF99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95088" y="1632178"/>
              <a:ext cx="511812" cy="511812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F697CE1F-4E33-2153-F5EC-BA2F38F91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40000" contrast="-40000"/>
            </a:blip>
            <a:stretch>
              <a:fillRect/>
            </a:stretch>
          </p:blipFill>
          <p:spPr>
            <a:xfrm>
              <a:off x="2039661" y="2452678"/>
              <a:ext cx="827667" cy="599345"/>
            </a:xfrm>
            <a:prstGeom prst="rect">
              <a:avLst/>
            </a:prstGeom>
          </p:spPr>
        </p:pic>
      </p:grpSp>
      <p:sp>
        <p:nvSpPr>
          <p:cNvPr id="7" name="Rectangle 27">
            <a:extLst>
              <a:ext uri="{FF2B5EF4-FFF2-40B4-BE49-F238E27FC236}">
                <a16:creationId xmlns:a16="http://schemas.microsoft.com/office/drawing/2014/main" id="{EC89C11B-60B7-CECB-1D27-1CC27161FBA3}"/>
              </a:ext>
            </a:extLst>
          </p:cNvPr>
          <p:cNvSpPr/>
          <p:nvPr/>
        </p:nvSpPr>
        <p:spPr>
          <a:xfrm>
            <a:off x="417080" y="1433945"/>
            <a:ext cx="2523252" cy="905345"/>
          </a:xfrm>
          <a:prstGeom prst="rect">
            <a:avLst/>
          </a:prstGeom>
          <a:solidFill>
            <a:schemeClr val="bg1">
              <a:alpha val="771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 anchorCtr="0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1271B552-080E-451A-3F1C-BE4CD43E65BC}"/>
              </a:ext>
            </a:extLst>
          </p:cNvPr>
          <p:cNvSpPr/>
          <p:nvPr/>
        </p:nvSpPr>
        <p:spPr>
          <a:xfrm>
            <a:off x="417080" y="3157741"/>
            <a:ext cx="2523252" cy="2515695"/>
          </a:xfrm>
          <a:prstGeom prst="rect">
            <a:avLst/>
          </a:prstGeom>
          <a:solidFill>
            <a:schemeClr val="bg1">
              <a:alpha val="771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 anchorCtr="0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E856BDC1-D6B6-A7FF-9B73-8A881B47C77F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28742"/>
          <a:stretch/>
        </p:blipFill>
        <p:spPr>
          <a:xfrm>
            <a:off x="10062747" y="60245"/>
            <a:ext cx="2059577" cy="1751951"/>
          </a:xfrm>
          <a:prstGeom prst="roundRect">
            <a:avLst>
              <a:gd name="adj" fmla="val 5108"/>
            </a:avLst>
          </a:prstGeom>
        </p:spPr>
      </p:pic>
    </p:spTree>
    <p:extLst>
      <p:ext uri="{BB962C8B-B14F-4D97-AF65-F5344CB8AC3E}">
        <p14:creationId xmlns:p14="http://schemas.microsoft.com/office/powerpoint/2010/main" val="184789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B8C1B-ED1A-2B1B-B44A-F13510E61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712E-161C-9E0A-3002-8410DFE6F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</a:t>
            </a:r>
            <a:r>
              <a:rPr lang="de-DE" err="1"/>
              <a:t>Lessons</a:t>
            </a:r>
            <a:r>
              <a:rPr lang="de-DE"/>
              <a:t> </a:t>
            </a:r>
            <a:r>
              <a:rPr lang="de-DE" err="1"/>
              <a:t>Learned</a:t>
            </a:r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76FD6655-EEE5-3347-A9DF-E26CAEE02E97}"/>
              </a:ext>
            </a:extLst>
          </p:cNvPr>
          <p:cNvGrpSpPr>
            <a:grpSpLocks noChangeAspect="1"/>
          </p:cNvGrpSpPr>
          <p:nvPr/>
        </p:nvGrpSpPr>
        <p:grpSpPr>
          <a:xfrm>
            <a:off x="3591943" y="1732076"/>
            <a:ext cx="7601657" cy="3393847"/>
            <a:chOff x="1245826" y="1300873"/>
            <a:chExt cx="10201413" cy="45545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985A96A-3DDA-6D42-E78C-CCD8AF4DB865}"/>
                </a:ext>
              </a:extLst>
            </p:cNvPr>
            <p:cNvSpPr/>
            <p:nvPr/>
          </p:nvSpPr>
          <p:spPr>
            <a:xfrm>
              <a:off x="1245826" y="3093338"/>
              <a:ext cx="10201413" cy="100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>
                <a:solidFill>
                  <a:schemeClr val="bg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0AEEBAB-C2BD-5C3C-9F71-7CA4DFECBB1C}"/>
                </a:ext>
              </a:extLst>
            </p:cNvPr>
            <p:cNvGrpSpPr/>
            <p:nvPr/>
          </p:nvGrpSpPr>
          <p:grpSpPr>
            <a:xfrm>
              <a:off x="1800737" y="1300873"/>
              <a:ext cx="9085379" cy="4554538"/>
              <a:chOff x="1648357" y="1322388"/>
              <a:chExt cx="9085379" cy="45545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DE829CA-1005-E4CC-58EF-454DE1796F02}"/>
                  </a:ext>
                </a:extLst>
              </p:cNvPr>
              <p:cNvSpPr/>
              <p:nvPr/>
            </p:nvSpPr>
            <p:spPr>
              <a:xfrm>
                <a:off x="3890904" y="1322388"/>
                <a:ext cx="2363845" cy="236384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sz="1400" dirty="0">
                    <a:latin typeface="KPMG Bold"/>
                    <a:ea typeface="+mn-lt"/>
                    <a:cs typeface="+mn-lt"/>
                  </a:rPr>
                  <a:t>Big Picture </a:t>
                </a:r>
                <a:r>
                  <a:rPr lang="en-US" sz="1400" err="1">
                    <a:latin typeface="KPMG Bold"/>
                    <a:ea typeface="+mn-lt"/>
                    <a:cs typeface="+mn-lt"/>
                  </a:rPr>
                  <a:t>bzw</a:t>
                </a:r>
                <a:r>
                  <a:rPr lang="en-US" sz="1400" dirty="0">
                    <a:latin typeface="KPMG Bold"/>
                    <a:ea typeface="+mn-lt"/>
                    <a:cs typeface="+mn-lt"/>
                  </a:rPr>
                  <a:t>. </a:t>
                </a:r>
                <a:r>
                  <a:rPr lang="en-US" sz="1400" err="1">
                    <a:latin typeface="KPMG Bold"/>
                    <a:ea typeface="+mn-lt"/>
                    <a:cs typeface="+mn-lt"/>
                  </a:rPr>
                  <a:t>Gesamte</a:t>
                </a:r>
                <a:r>
                  <a:rPr lang="en-US" sz="1400" dirty="0">
                    <a:latin typeface="KPMG Bold"/>
                    <a:ea typeface="+mn-lt"/>
                    <a:cs typeface="+mn-lt"/>
                  </a:rPr>
                  <a:t> </a:t>
                </a:r>
                <a:r>
                  <a:rPr lang="en-US" sz="1400" err="1">
                    <a:latin typeface="KPMG Bold"/>
                    <a:ea typeface="+mn-lt"/>
                    <a:cs typeface="+mn-lt"/>
                  </a:rPr>
                  <a:t>Projektplanung</a:t>
                </a:r>
                <a:r>
                  <a:rPr lang="en-US" sz="1400" dirty="0">
                    <a:latin typeface="KPMG Bold"/>
                    <a:ea typeface="+mn-lt"/>
                    <a:cs typeface="+mn-lt"/>
                  </a:rPr>
                  <a:t> </a:t>
                </a:r>
                <a:r>
                  <a:rPr lang="en-US" sz="1400" err="1">
                    <a:latin typeface="KPMG Bold"/>
                    <a:ea typeface="+mn-lt"/>
                    <a:cs typeface="+mn-lt"/>
                  </a:rPr>
                  <a:t>als</a:t>
                </a:r>
                <a:r>
                  <a:rPr lang="en-US" sz="1400" dirty="0">
                    <a:latin typeface="KPMG Bold"/>
                    <a:ea typeface="+mn-lt"/>
                    <a:cs typeface="+mn-lt"/>
                  </a:rPr>
                  <a:t> </a:t>
                </a:r>
                <a:r>
                  <a:rPr lang="en-US" sz="1400" err="1">
                    <a:latin typeface="KPMG Bold"/>
                    <a:ea typeface="+mn-lt"/>
                    <a:cs typeface="+mn-lt"/>
                  </a:rPr>
                  <a:t>erstes</a:t>
                </a:r>
                <a:r>
                  <a:rPr lang="en-US" sz="1400" dirty="0">
                    <a:latin typeface="KPMG Bold"/>
                    <a:ea typeface="+mn-lt"/>
                    <a:cs typeface="+mn-lt"/>
                  </a:rPr>
                  <a:t> </a:t>
                </a:r>
                <a:r>
                  <a:rPr lang="en-US" sz="1400" err="1">
                    <a:latin typeface="KPMG Bold"/>
                    <a:ea typeface="+mn-lt"/>
                    <a:cs typeface="+mn-lt"/>
                  </a:rPr>
                  <a:t>erfassen</a:t>
                </a:r>
                <a:endParaRPr lang="en-US" sz="1400">
                  <a:latin typeface="KPMG Bold"/>
                  <a:ea typeface="+mn-lt"/>
                  <a:cs typeface="+mn-lt"/>
                </a:endParaRPr>
              </a:p>
              <a:p>
                <a:pPr algn="ctr"/>
                <a:endParaRPr lang="en-US" sz="1400">
                  <a:ea typeface="+mn-lt"/>
                  <a:cs typeface="+mn-lt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B83EB61-2769-86DA-5E7D-888BBA3D2787}"/>
                  </a:ext>
                </a:extLst>
              </p:cNvPr>
              <p:cNvSpPr/>
              <p:nvPr/>
            </p:nvSpPr>
            <p:spPr>
              <a:xfrm>
                <a:off x="1648357" y="2420938"/>
                <a:ext cx="2244725" cy="2244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sz="1400">
                    <a:latin typeface="+mj-lt"/>
                  </a:rPr>
                  <a:t>Jira Board 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1B7E247-80F3-3CDC-2A51-EAF5FAA06FC1}"/>
                  </a:ext>
                </a:extLst>
              </p:cNvPr>
              <p:cNvSpPr/>
              <p:nvPr/>
            </p:nvSpPr>
            <p:spPr>
              <a:xfrm>
                <a:off x="4327526" y="3686234"/>
                <a:ext cx="2190692" cy="21906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dirty="0">
                    <a:latin typeface="+mj-lt"/>
                  </a:rPr>
                  <a:t>Praxis vs </a:t>
                </a:r>
                <a:r>
                  <a:rPr lang="en-US" dirty="0" err="1">
                    <a:latin typeface="+mj-lt"/>
                  </a:rPr>
                  <a:t>Theorie</a:t>
                </a:r>
                <a:endParaRPr lang="de-DE" dirty="0" err="1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F269EA2-5F68-E335-830E-01DA680C29E2}"/>
                  </a:ext>
                </a:extLst>
              </p:cNvPr>
              <p:cNvSpPr/>
              <p:nvPr/>
            </p:nvSpPr>
            <p:spPr>
              <a:xfrm>
                <a:off x="6254751" y="1558983"/>
                <a:ext cx="2127249" cy="212724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dirty="0">
                    <a:latin typeface="+mj-lt"/>
                  </a:rPr>
                  <a:t>Teamwork!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87087B5-E517-7251-9B7C-0C4429E2F86C}"/>
                  </a:ext>
                </a:extLst>
              </p:cNvPr>
              <p:cNvSpPr/>
              <p:nvPr/>
            </p:nvSpPr>
            <p:spPr>
              <a:xfrm>
                <a:off x="8384180" y="2301819"/>
                <a:ext cx="2349556" cy="2349556"/>
              </a:xfrm>
              <a:prstGeom prst="rect">
                <a:avLst/>
              </a:prstGeom>
              <a:solidFill>
                <a:srgbClr val="ACE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dirty="0">
                    <a:latin typeface="+mj-lt"/>
                  </a:rPr>
                  <a:t>Daily Meetings </a:t>
                </a:r>
                <a:r>
                  <a:rPr lang="en-US" dirty="0" err="1">
                    <a:latin typeface="+mj-lt"/>
                  </a:rPr>
                  <a:t>anstatt</a:t>
                </a:r>
                <a:r>
                  <a:rPr lang="en-US" dirty="0">
                    <a:latin typeface="+mj-lt"/>
                  </a:rPr>
                  <a:t> weekly sprints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AEEC5801-974C-AC21-1A39-7C120BF9C58E}"/>
                  </a:ext>
                </a:extLst>
              </p:cNvPr>
              <p:cNvSpPr/>
              <p:nvPr/>
            </p:nvSpPr>
            <p:spPr>
              <a:xfrm>
                <a:off x="3603567" y="2133600"/>
                <a:ext cx="287336" cy="28733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25A42569-EE0D-E426-5E0F-7645BFE531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6" t="17074" r="55814" b="6920"/>
              <a:stretch/>
            </p:blipFill>
            <p:spPr>
              <a:xfrm>
                <a:off x="6485496" y="3686231"/>
                <a:ext cx="1181157" cy="1648494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9C9EC71-DD68-CBF3-6D7D-1BC9DE449293}"/>
                  </a:ext>
                </a:extLst>
              </p:cNvPr>
              <p:cNvSpPr/>
              <p:nvPr/>
            </p:nvSpPr>
            <p:spPr>
              <a:xfrm>
                <a:off x="3890905" y="3686232"/>
                <a:ext cx="436621" cy="43662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71E035F-B2F4-8D8C-E9FB-41F32D8C49B7}"/>
                  </a:ext>
                </a:extLst>
              </p:cNvPr>
              <p:cNvSpPr/>
              <p:nvPr/>
            </p:nvSpPr>
            <p:spPr>
              <a:xfrm>
                <a:off x="8382000" y="1865197"/>
                <a:ext cx="436622" cy="4366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2F49989-6000-BEF9-E81A-7160C02A2C99}"/>
                  </a:ext>
                </a:extLst>
              </p:cNvPr>
              <p:cNvSpPr/>
              <p:nvPr/>
            </p:nvSpPr>
            <p:spPr>
              <a:xfrm>
                <a:off x="7656567" y="4898103"/>
                <a:ext cx="436622" cy="4366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C2D0A43B-4E88-68BC-7968-41FB79A2652F}"/>
              </a:ext>
            </a:extLst>
          </p:cNvPr>
          <p:cNvGrpSpPr/>
          <p:nvPr/>
        </p:nvGrpSpPr>
        <p:grpSpPr>
          <a:xfrm>
            <a:off x="756784" y="1333146"/>
            <a:ext cx="2264371" cy="4554537"/>
            <a:chOff x="756784" y="1333146"/>
            <a:chExt cx="2264371" cy="4554537"/>
          </a:xfrm>
        </p:grpSpPr>
        <p:cxnSp>
          <p:nvCxnSpPr>
            <p:cNvPr id="52" name="Straight Connector 5">
              <a:extLst>
                <a:ext uri="{FF2B5EF4-FFF2-40B4-BE49-F238E27FC236}">
                  <a16:creationId xmlns:a16="http://schemas.microsoft.com/office/drawing/2014/main" id="{AD28C424-C281-B25E-0EC7-4A9E30C1CEA8}"/>
                </a:ext>
              </a:extLst>
            </p:cNvPr>
            <p:cNvCxnSpPr>
              <a:cxnSpLocks/>
            </p:cNvCxnSpPr>
            <p:nvPr/>
          </p:nvCxnSpPr>
          <p:spPr>
            <a:xfrm>
              <a:off x="3021155" y="1333146"/>
              <a:ext cx="0" cy="455453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078FEEE7-A776-6A36-4C92-D1C6FDDAEDFF}"/>
                </a:ext>
              </a:extLst>
            </p:cNvPr>
            <p:cNvSpPr txBox="1"/>
            <p:nvPr/>
          </p:nvSpPr>
          <p:spPr>
            <a:xfrm>
              <a:off x="771328" y="1656142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Product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Owner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rgbClr val="00329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4" name="TextBox 43">
              <a:extLst>
                <a:ext uri="{FF2B5EF4-FFF2-40B4-BE49-F238E27FC236}">
                  <a16:creationId xmlns:a16="http://schemas.microsoft.com/office/drawing/2014/main" id="{D0219924-9E88-5844-EA48-C03DE5993AFA}"/>
                </a:ext>
              </a:extLst>
            </p:cNvPr>
            <p:cNvSpPr txBox="1"/>
            <p:nvPr/>
          </p:nvSpPr>
          <p:spPr>
            <a:xfrm>
              <a:off x="771328" y="2490033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Scrum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Master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5" name="TextBox 49">
              <a:extLst>
                <a:ext uri="{FF2B5EF4-FFF2-40B4-BE49-F238E27FC236}">
                  <a16:creationId xmlns:a16="http://schemas.microsoft.com/office/drawing/2014/main" id="{B67BB52C-C472-6180-3E28-661227E85D2F}"/>
                </a:ext>
              </a:extLst>
            </p:cNvPr>
            <p:cNvSpPr txBox="1"/>
            <p:nvPr/>
          </p:nvSpPr>
          <p:spPr>
            <a:xfrm>
              <a:off x="756784" y="3350158"/>
              <a:ext cx="1364206" cy="4035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Requirements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 Engineer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" name="TextBox 54">
              <a:extLst>
                <a:ext uri="{FF2B5EF4-FFF2-40B4-BE49-F238E27FC236}">
                  <a16:creationId xmlns:a16="http://schemas.microsoft.com/office/drawing/2014/main" id="{CCF59226-EC17-0673-603E-EB558F030EEB}"/>
                </a:ext>
              </a:extLst>
            </p:cNvPr>
            <p:cNvSpPr txBox="1"/>
            <p:nvPr/>
          </p:nvSpPr>
          <p:spPr>
            <a:xfrm>
              <a:off x="782711" y="4337631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ea typeface="+mn-ea"/>
                  <a:cs typeface="+mn-cs"/>
                </a:rPr>
                <a:t>Developer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" name="Rectangle 4">
              <a:extLst>
                <a:ext uri="{FF2B5EF4-FFF2-40B4-BE49-F238E27FC236}">
                  <a16:creationId xmlns:a16="http://schemas.microsoft.com/office/drawing/2014/main" id="{43AA1268-CA16-A376-E426-2E10C84BAC4A}"/>
                </a:ext>
              </a:extLst>
            </p:cNvPr>
            <p:cNvSpPr/>
            <p:nvPr/>
          </p:nvSpPr>
          <p:spPr>
            <a:xfrm>
              <a:off x="2116166" y="1549101"/>
              <a:ext cx="669657" cy="6696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0E388BB7-72D2-374A-084D-7651A4A79DE9}"/>
                </a:ext>
              </a:extLst>
            </p:cNvPr>
            <p:cNvSpPr/>
            <p:nvPr/>
          </p:nvSpPr>
          <p:spPr>
            <a:xfrm>
              <a:off x="2116166" y="2393329"/>
              <a:ext cx="669657" cy="669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8E79798C-B2AE-DF26-EF5D-F6EF52D6FB59}"/>
                </a:ext>
              </a:extLst>
            </p:cNvPr>
            <p:cNvSpPr/>
            <p:nvPr/>
          </p:nvSpPr>
          <p:spPr>
            <a:xfrm>
              <a:off x="2116166" y="3237557"/>
              <a:ext cx="669657" cy="669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E497AD4E-606F-9720-2163-210BD214E364}"/>
                </a:ext>
              </a:extLst>
            </p:cNvPr>
            <p:cNvSpPr/>
            <p:nvPr/>
          </p:nvSpPr>
          <p:spPr>
            <a:xfrm>
              <a:off x="2116166" y="4081785"/>
              <a:ext cx="669657" cy="669657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1" name="TextBox 54">
              <a:extLst>
                <a:ext uri="{FF2B5EF4-FFF2-40B4-BE49-F238E27FC236}">
                  <a16:creationId xmlns:a16="http://schemas.microsoft.com/office/drawing/2014/main" id="{1FD4E980-971E-BC3C-9F26-63438B380FCB}"/>
                </a:ext>
              </a:extLst>
            </p:cNvPr>
            <p:cNvSpPr txBox="1"/>
            <p:nvPr/>
          </p:nvSpPr>
          <p:spPr>
            <a:xfrm>
              <a:off x="771328" y="5130360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+mn-ea"/>
                  <a:cs typeface="+mn-cs"/>
                </a:rPr>
                <a:t>Tester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2B381D92-3D5B-602F-8428-CFDA8210A267}"/>
                </a:ext>
              </a:extLst>
            </p:cNvPr>
            <p:cNvSpPr/>
            <p:nvPr/>
          </p:nvSpPr>
          <p:spPr>
            <a:xfrm>
              <a:off x="2116166" y="4926014"/>
              <a:ext cx="669657" cy="669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63" name="Grafik 62" descr="Schreibmaschine mit einfarbiger Füllung">
              <a:extLst>
                <a:ext uri="{FF2B5EF4-FFF2-40B4-BE49-F238E27FC236}">
                  <a16:creationId xmlns:a16="http://schemas.microsoft.com/office/drawing/2014/main" id="{C8E32C8A-B830-5BEE-3D4A-A21FB75E8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8804" y="3300195"/>
              <a:ext cx="544380" cy="544380"/>
            </a:xfrm>
            <a:prstGeom prst="rect">
              <a:avLst/>
            </a:prstGeom>
          </p:spPr>
        </p:pic>
        <p:pic>
          <p:nvPicPr>
            <p:cNvPr id="64" name="Grafik 63" descr="Programmierer mit einfarbiger Füllung">
              <a:extLst>
                <a:ext uri="{FF2B5EF4-FFF2-40B4-BE49-F238E27FC236}">
                  <a16:creationId xmlns:a16="http://schemas.microsoft.com/office/drawing/2014/main" id="{52539697-9DCA-3CF6-8B62-0C58CCEBE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0166" y="4136398"/>
              <a:ext cx="501656" cy="501656"/>
            </a:xfrm>
            <a:prstGeom prst="rect">
              <a:avLst/>
            </a:prstGeom>
          </p:spPr>
        </p:pic>
        <p:pic>
          <p:nvPicPr>
            <p:cNvPr id="65" name="Grafik 64" descr="Crashtest-Dummy mit einfarbiger Füllung">
              <a:extLst>
                <a:ext uri="{FF2B5EF4-FFF2-40B4-BE49-F238E27FC236}">
                  <a16:creationId xmlns:a16="http://schemas.microsoft.com/office/drawing/2014/main" id="{5A2F06EF-2234-0676-F735-70E980094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98380" y="5000279"/>
              <a:ext cx="505228" cy="505228"/>
            </a:xfrm>
            <a:prstGeom prst="rect">
              <a:avLst/>
            </a:prstGeom>
          </p:spPr>
        </p:pic>
        <p:pic>
          <p:nvPicPr>
            <p:cNvPr id="66" name="Grafik 65" descr="Person mit Idee mit einfarbiger Füllung">
              <a:extLst>
                <a:ext uri="{FF2B5EF4-FFF2-40B4-BE49-F238E27FC236}">
                  <a16:creationId xmlns:a16="http://schemas.microsoft.com/office/drawing/2014/main" id="{40918763-ECEB-5E60-F2BC-D4AB4D57F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95088" y="1632178"/>
              <a:ext cx="511812" cy="511812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BA7383FE-FE5B-B654-7B25-6970117E3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40000" contrast="-40000"/>
            </a:blip>
            <a:stretch>
              <a:fillRect/>
            </a:stretch>
          </p:blipFill>
          <p:spPr>
            <a:xfrm>
              <a:off x="2039661" y="2452678"/>
              <a:ext cx="827667" cy="599345"/>
            </a:xfrm>
            <a:prstGeom prst="rect">
              <a:avLst/>
            </a:prstGeom>
          </p:spPr>
        </p:pic>
      </p:grpSp>
      <p:sp>
        <p:nvSpPr>
          <p:cNvPr id="7" name="Rectangle 27">
            <a:extLst>
              <a:ext uri="{FF2B5EF4-FFF2-40B4-BE49-F238E27FC236}">
                <a16:creationId xmlns:a16="http://schemas.microsoft.com/office/drawing/2014/main" id="{05D9227F-AC75-BEE2-5298-DD5FC48DD693}"/>
              </a:ext>
            </a:extLst>
          </p:cNvPr>
          <p:cNvSpPr/>
          <p:nvPr/>
        </p:nvSpPr>
        <p:spPr>
          <a:xfrm>
            <a:off x="417080" y="1433945"/>
            <a:ext cx="2523252" cy="1690224"/>
          </a:xfrm>
          <a:prstGeom prst="rect">
            <a:avLst/>
          </a:prstGeom>
          <a:solidFill>
            <a:schemeClr val="bg1">
              <a:alpha val="771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 anchorCtr="0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4BF2B98D-5D69-0472-E5E2-82D12777F674}"/>
              </a:ext>
            </a:extLst>
          </p:cNvPr>
          <p:cNvSpPr/>
          <p:nvPr/>
        </p:nvSpPr>
        <p:spPr>
          <a:xfrm>
            <a:off x="417080" y="3979690"/>
            <a:ext cx="2523252" cy="1693746"/>
          </a:xfrm>
          <a:prstGeom prst="rect">
            <a:avLst/>
          </a:prstGeom>
          <a:solidFill>
            <a:schemeClr val="bg1">
              <a:alpha val="771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 anchorCtr="0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0" name="Content Placeholder 3" descr="Cartoon character holding a long paper&#10;&#10;Description automatically generated">
            <a:extLst>
              <a:ext uri="{FF2B5EF4-FFF2-40B4-BE49-F238E27FC236}">
                <a16:creationId xmlns:a16="http://schemas.microsoft.com/office/drawing/2014/main" id="{EB1A282F-0A6D-F172-8FFF-7BB8E16222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62141" y="78380"/>
            <a:ext cx="2256910" cy="1708065"/>
          </a:xfrm>
          <a:prstGeom prst="roundRect">
            <a:avLst>
              <a:gd name="adj" fmla="val 6874"/>
            </a:avLst>
          </a:prstGeom>
        </p:spPr>
      </p:pic>
    </p:spTree>
    <p:extLst>
      <p:ext uri="{BB962C8B-B14F-4D97-AF65-F5344CB8AC3E}">
        <p14:creationId xmlns:p14="http://schemas.microsoft.com/office/powerpoint/2010/main" val="27339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D09C0-1DF3-AE6B-DC47-778908D1AC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701D2-0822-A720-57FE-A68F8CA1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</a:t>
            </a:r>
            <a:r>
              <a:rPr lang="de-DE" err="1"/>
              <a:t>Lessons</a:t>
            </a:r>
            <a:r>
              <a:rPr lang="de-DE"/>
              <a:t> </a:t>
            </a:r>
            <a:r>
              <a:rPr lang="de-DE" err="1"/>
              <a:t>Learned</a:t>
            </a:r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4FA4248-4C2F-82EA-EC5A-085BBFC8D69D}"/>
              </a:ext>
            </a:extLst>
          </p:cNvPr>
          <p:cNvGrpSpPr>
            <a:grpSpLocks noChangeAspect="1"/>
          </p:cNvGrpSpPr>
          <p:nvPr/>
        </p:nvGrpSpPr>
        <p:grpSpPr>
          <a:xfrm>
            <a:off x="3591943" y="1732076"/>
            <a:ext cx="7601657" cy="3393847"/>
            <a:chOff x="1245826" y="1300873"/>
            <a:chExt cx="10201413" cy="45545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30D170-C9D1-8AB6-194C-299EC914E864}"/>
                </a:ext>
              </a:extLst>
            </p:cNvPr>
            <p:cNvSpPr/>
            <p:nvPr/>
          </p:nvSpPr>
          <p:spPr>
            <a:xfrm>
              <a:off x="1245826" y="3093338"/>
              <a:ext cx="10201413" cy="100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>
                <a:solidFill>
                  <a:schemeClr val="bg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BB6CEE2-D147-025A-0A2E-43ECD4FCD7FB}"/>
                </a:ext>
              </a:extLst>
            </p:cNvPr>
            <p:cNvGrpSpPr/>
            <p:nvPr/>
          </p:nvGrpSpPr>
          <p:grpSpPr>
            <a:xfrm>
              <a:off x="1800737" y="1300873"/>
              <a:ext cx="9085379" cy="4554538"/>
              <a:chOff x="1648357" y="1322388"/>
              <a:chExt cx="9085379" cy="45545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F9C7852-B351-5FB7-21A4-940A920965A6}"/>
                  </a:ext>
                </a:extLst>
              </p:cNvPr>
              <p:cNvSpPr/>
              <p:nvPr/>
            </p:nvSpPr>
            <p:spPr>
              <a:xfrm>
                <a:off x="3890904" y="1322388"/>
                <a:ext cx="2363845" cy="236384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>
                    <a:latin typeface="+mj-lt"/>
                  </a:rPr>
                  <a:t>Clean Code </a:t>
                </a:r>
              </a:p>
              <a:p>
                <a:pPr algn="ctr"/>
                <a:r>
                  <a:rPr lang="en-US">
                    <a:latin typeface="+mj-lt"/>
                  </a:rPr>
                  <a:t>Und Struktur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CDA5E829-4024-04A0-C620-813042C0CD33}"/>
                  </a:ext>
                </a:extLst>
              </p:cNvPr>
              <p:cNvSpPr/>
              <p:nvPr/>
            </p:nvSpPr>
            <p:spPr>
              <a:xfrm>
                <a:off x="1648357" y="2420938"/>
                <a:ext cx="2244725" cy="2244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err="1">
                    <a:latin typeface="+mj-lt"/>
                  </a:rPr>
                  <a:t>Anforderungen</a:t>
                </a:r>
                <a:r>
                  <a:rPr lang="en-US">
                    <a:latin typeface="+mj-lt"/>
                  </a:rPr>
                  <a:t> </a:t>
                </a:r>
                <a:r>
                  <a:rPr lang="en-US" err="1">
                    <a:latin typeface="+mj-lt"/>
                  </a:rPr>
                  <a:t>definieren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FF1F6E9-0688-C31D-3CAD-ABC42F476D5B}"/>
                  </a:ext>
                </a:extLst>
              </p:cNvPr>
              <p:cNvSpPr/>
              <p:nvPr/>
            </p:nvSpPr>
            <p:spPr>
              <a:xfrm>
                <a:off x="4327526" y="3686234"/>
                <a:ext cx="2190692" cy="21906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>
                    <a:latin typeface="+mj-lt"/>
                  </a:rPr>
                  <a:t>Feedback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4CB3FE0-530C-05CF-154C-163DB6773DC6}"/>
                  </a:ext>
                </a:extLst>
              </p:cNvPr>
              <p:cNvSpPr/>
              <p:nvPr/>
            </p:nvSpPr>
            <p:spPr>
              <a:xfrm>
                <a:off x="6254751" y="1558983"/>
                <a:ext cx="2127249" cy="212724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err="1">
                    <a:latin typeface="+mj-lt"/>
                  </a:rPr>
                  <a:t>Technische</a:t>
                </a:r>
                <a:r>
                  <a:rPr lang="en-US">
                    <a:latin typeface="+mj-lt"/>
                  </a:rPr>
                  <a:t> </a:t>
                </a:r>
              </a:p>
              <a:p>
                <a:pPr algn="ctr"/>
                <a:r>
                  <a:rPr lang="en-US" err="1">
                    <a:latin typeface="+mj-lt"/>
                  </a:rPr>
                  <a:t>Schulden</a:t>
                </a:r>
              </a:p>
              <a:p>
                <a:pPr algn="ctr"/>
                <a:r>
                  <a:rPr lang="en-US" err="1">
                    <a:latin typeface="+mj-lt"/>
                  </a:rPr>
                  <a:t>früh</a:t>
                </a:r>
              </a:p>
              <a:p>
                <a:pPr algn="ctr"/>
                <a:r>
                  <a:rPr lang="en-US" err="1">
                    <a:latin typeface="+mj-lt"/>
                  </a:rPr>
                  <a:t>abbauen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9616208-0F77-9B75-CD4B-7445BCC4E672}"/>
                  </a:ext>
                </a:extLst>
              </p:cNvPr>
              <p:cNvSpPr/>
              <p:nvPr/>
            </p:nvSpPr>
            <p:spPr>
              <a:xfrm>
                <a:off x="8384180" y="2301819"/>
                <a:ext cx="2349556" cy="2349556"/>
              </a:xfrm>
              <a:prstGeom prst="rect">
                <a:avLst/>
              </a:prstGeom>
              <a:solidFill>
                <a:srgbClr val="ACE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>
                    <a:latin typeface="+mj-lt"/>
                  </a:rPr>
                  <a:t>Teamwork</a:t>
                </a:r>
              </a:p>
              <a:p>
                <a:pPr algn="ctr"/>
                <a:r>
                  <a:rPr lang="en-US">
                    <a:latin typeface="+mj-lt"/>
                  </a:rPr>
                  <a:t>Makes</a:t>
                </a:r>
              </a:p>
              <a:p>
                <a:pPr algn="ctr"/>
                <a:r>
                  <a:rPr lang="en-US">
                    <a:latin typeface="+mj-lt"/>
                  </a:rPr>
                  <a:t>The </a:t>
                </a:r>
              </a:p>
              <a:p>
                <a:pPr algn="ctr"/>
                <a:r>
                  <a:rPr lang="en-US">
                    <a:latin typeface="+mj-lt"/>
                  </a:rPr>
                  <a:t>Dream </a:t>
                </a:r>
              </a:p>
              <a:p>
                <a:pPr algn="ctr"/>
                <a:r>
                  <a:rPr lang="en-US">
                    <a:latin typeface="+mj-lt"/>
                  </a:rPr>
                  <a:t>work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3F27076-6581-8DD5-24D4-0E87E41EE891}"/>
                  </a:ext>
                </a:extLst>
              </p:cNvPr>
              <p:cNvSpPr/>
              <p:nvPr/>
            </p:nvSpPr>
            <p:spPr>
              <a:xfrm>
                <a:off x="3603567" y="2133600"/>
                <a:ext cx="287336" cy="28733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06C434E0-99BA-FCA5-CA86-BFD905A57D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6" t="17074" r="55814" b="6920"/>
              <a:stretch/>
            </p:blipFill>
            <p:spPr>
              <a:xfrm>
                <a:off x="6485496" y="3686231"/>
                <a:ext cx="1181157" cy="1648494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9B342B29-AB5F-69BA-23DE-85944303006F}"/>
                  </a:ext>
                </a:extLst>
              </p:cNvPr>
              <p:cNvSpPr/>
              <p:nvPr/>
            </p:nvSpPr>
            <p:spPr>
              <a:xfrm>
                <a:off x="3890905" y="3686232"/>
                <a:ext cx="436621" cy="43662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58C5C04-88CB-6540-4C57-3297AE5BC4A2}"/>
                  </a:ext>
                </a:extLst>
              </p:cNvPr>
              <p:cNvSpPr/>
              <p:nvPr/>
            </p:nvSpPr>
            <p:spPr>
              <a:xfrm>
                <a:off x="8382000" y="1865197"/>
                <a:ext cx="436622" cy="4366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8F077223-A942-A8F6-F93E-8E653A932593}"/>
                  </a:ext>
                </a:extLst>
              </p:cNvPr>
              <p:cNvSpPr/>
              <p:nvPr/>
            </p:nvSpPr>
            <p:spPr>
              <a:xfrm>
                <a:off x="7656567" y="4898103"/>
                <a:ext cx="436622" cy="4366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1C2471EB-C493-D37B-173E-5BA7624426D0}"/>
              </a:ext>
            </a:extLst>
          </p:cNvPr>
          <p:cNvGrpSpPr/>
          <p:nvPr/>
        </p:nvGrpSpPr>
        <p:grpSpPr>
          <a:xfrm>
            <a:off x="756784" y="1333146"/>
            <a:ext cx="2264371" cy="4554537"/>
            <a:chOff x="756784" y="1333146"/>
            <a:chExt cx="2264371" cy="4554537"/>
          </a:xfrm>
        </p:grpSpPr>
        <p:cxnSp>
          <p:nvCxnSpPr>
            <p:cNvPr id="52" name="Straight Connector 5">
              <a:extLst>
                <a:ext uri="{FF2B5EF4-FFF2-40B4-BE49-F238E27FC236}">
                  <a16:creationId xmlns:a16="http://schemas.microsoft.com/office/drawing/2014/main" id="{17D543D8-F00A-A3D3-1BF1-1897DDF8D383}"/>
                </a:ext>
              </a:extLst>
            </p:cNvPr>
            <p:cNvCxnSpPr>
              <a:cxnSpLocks/>
            </p:cNvCxnSpPr>
            <p:nvPr/>
          </p:nvCxnSpPr>
          <p:spPr>
            <a:xfrm>
              <a:off x="3021155" y="1333146"/>
              <a:ext cx="0" cy="455453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D3ECD4D7-0491-B507-6EAB-1A2E897300F5}"/>
                </a:ext>
              </a:extLst>
            </p:cNvPr>
            <p:cNvSpPr txBox="1"/>
            <p:nvPr/>
          </p:nvSpPr>
          <p:spPr>
            <a:xfrm>
              <a:off x="771328" y="1656142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Product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Owner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rgbClr val="00329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4" name="TextBox 43">
              <a:extLst>
                <a:ext uri="{FF2B5EF4-FFF2-40B4-BE49-F238E27FC236}">
                  <a16:creationId xmlns:a16="http://schemas.microsoft.com/office/drawing/2014/main" id="{F1B678C9-61E1-8C6D-1B5A-19A29EF4E15E}"/>
                </a:ext>
              </a:extLst>
            </p:cNvPr>
            <p:cNvSpPr txBox="1"/>
            <p:nvPr/>
          </p:nvSpPr>
          <p:spPr>
            <a:xfrm>
              <a:off x="771328" y="2490033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Scrum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Master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5" name="TextBox 49">
              <a:extLst>
                <a:ext uri="{FF2B5EF4-FFF2-40B4-BE49-F238E27FC236}">
                  <a16:creationId xmlns:a16="http://schemas.microsoft.com/office/drawing/2014/main" id="{03E77F79-0810-A76C-9A13-BC33AF19CADC}"/>
                </a:ext>
              </a:extLst>
            </p:cNvPr>
            <p:cNvSpPr txBox="1"/>
            <p:nvPr/>
          </p:nvSpPr>
          <p:spPr>
            <a:xfrm>
              <a:off x="756784" y="3350158"/>
              <a:ext cx="1364206" cy="4035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Requirements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 Engineer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" name="TextBox 54">
              <a:extLst>
                <a:ext uri="{FF2B5EF4-FFF2-40B4-BE49-F238E27FC236}">
                  <a16:creationId xmlns:a16="http://schemas.microsoft.com/office/drawing/2014/main" id="{56971A74-C3F0-FE71-FAF9-563656A9D673}"/>
                </a:ext>
              </a:extLst>
            </p:cNvPr>
            <p:cNvSpPr txBox="1"/>
            <p:nvPr/>
          </p:nvSpPr>
          <p:spPr>
            <a:xfrm>
              <a:off x="782711" y="4337631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ea typeface="+mn-ea"/>
                  <a:cs typeface="+mn-cs"/>
                </a:rPr>
                <a:t>Developer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" name="Rectangle 4">
              <a:extLst>
                <a:ext uri="{FF2B5EF4-FFF2-40B4-BE49-F238E27FC236}">
                  <a16:creationId xmlns:a16="http://schemas.microsoft.com/office/drawing/2014/main" id="{5AB42D7A-4AB1-9731-F3A9-67538ECECB68}"/>
                </a:ext>
              </a:extLst>
            </p:cNvPr>
            <p:cNvSpPr/>
            <p:nvPr/>
          </p:nvSpPr>
          <p:spPr>
            <a:xfrm>
              <a:off x="2116166" y="1549101"/>
              <a:ext cx="669657" cy="6696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7F58CB2E-7AE5-D80E-CD98-E65EB5762E6F}"/>
                </a:ext>
              </a:extLst>
            </p:cNvPr>
            <p:cNvSpPr/>
            <p:nvPr/>
          </p:nvSpPr>
          <p:spPr>
            <a:xfrm>
              <a:off x="2116166" y="2393329"/>
              <a:ext cx="669657" cy="669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D1EFC935-D3D1-AFFC-78A4-19034C1DE948}"/>
                </a:ext>
              </a:extLst>
            </p:cNvPr>
            <p:cNvSpPr/>
            <p:nvPr/>
          </p:nvSpPr>
          <p:spPr>
            <a:xfrm>
              <a:off x="2116166" y="3237557"/>
              <a:ext cx="669657" cy="669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E1E2206C-A89D-8BD0-7FDF-8E8DA0E2B14B}"/>
                </a:ext>
              </a:extLst>
            </p:cNvPr>
            <p:cNvSpPr/>
            <p:nvPr/>
          </p:nvSpPr>
          <p:spPr>
            <a:xfrm>
              <a:off x="2116166" y="4081785"/>
              <a:ext cx="669657" cy="669657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1" name="TextBox 54">
              <a:extLst>
                <a:ext uri="{FF2B5EF4-FFF2-40B4-BE49-F238E27FC236}">
                  <a16:creationId xmlns:a16="http://schemas.microsoft.com/office/drawing/2014/main" id="{0B654595-E850-B349-3B09-646730A4C543}"/>
                </a:ext>
              </a:extLst>
            </p:cNvPr>
            <p:cNvSpPr txBox="1"/>
            <p:nvPr/>
          </p:nvSpPr>
          <p:spPr>
            <a:xfrm>
              <a:off x="771328" y="5130360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+mn-ea"/>
                  <a:cs typeface="+mn-cs"/>
                </a:rPr>
                <a:t>Tester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FFF567C5-DCF1-E5BF-58B3-9CF5053F7DC7}"/>
                </a:ext>
              </a:extLst>
            </p:cNvPr>
            <p:cNvSpPr/>
            <p:nvPr/>
          </p:nvSpPr>
          <p:spPr>
            <a:xfrm>
              <a:off x="2116166" y="4926014"/>
              <a:ext cx="669657" cy="669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63" name="Grafik 62" descr="Schreibmaschine mit einfarbiger Füllung">
              <a:extLst>
                <a:ext uri="{FF2B5EF4-FFF2-40B4-BE49-F238E27FC236}">
                  <a16:creationId xmlns:a16="http://schemas.microsoft.com/office/drawing/2014/main" id="{2ACBCD04-2EB8-E4D9-73B2-0062E9677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8804" y="3300195"/>
              <a:ext cx="544380" cy="544380"/>
            </a:xfrm>
            <a:prstGeom prst="rect">
              <a:avLst/>
            </a:prstGeom>
          </p:spPr>
        </p:pic>
        <p:pic>
          <p:nvPicPr>
            <p:cNvPr id="64" name="Grafik 63" descr="Programmierer mit einfarbiger Füllung">
              <a:extLst>
                <a:ext uri="{FF2B5EF4-FFF2-40B4-BE49-F238E27FC236}">
                  <a16:creationId xmlns:a16="http://schemas.microsoft.com/office/drawing/2014/main" id="{86468631-0A90-4D6D-5027-63DA4D89E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200166" y="4136398"/>
              <a:ext cx="501656" cy="501656"/>
            </a:xfrm>
            <a:prstGeom prst="rect">
              <a:avLst/>
            </a:prstGeom>
          </p:spPr>
        </p:pic>
        <p:pic>
          <p:nvPicPr>
            <p:cNvPr id="65" name="Grafik 64" descr="Crashtest-Dummy mit einfarbiger Füllung">
              <a:extLst>
                <a:ext uri="{FF2B5EF4-FFF2-40B4-BE49-F238E27FC236}">
                  <a16:creationId xmlns:a16="http://schemas.microsoft.com/office/drawing/2014/main" id="{5122E74B-DE1B-FABA-76C2-74FBABEBE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98380" y="5000279"/>
              <a:ext cx="505228" cy="505228"/>
            </a:xfrm>
            <a:prstGeom prst="rect">
              <a:avLst/>
            </a:prstGeom>
          </p:spPr>
        </p:pic>
        <p:pic>
          <p:nvPicPr>
            <p:cNvPr id="66" name="Grafik 65" descr="Person mit Idee mit einfarbiger Füllung">
              <a:extLst>
                <a:ext uri="{FF2B5EF4-FFF2-40B4-BE49-F238E27FC236}">
                  <a16:creationId xmlns:a16="http://schemas.microsoft.com/office/drawing/2014/main" id="{2463A14F-1D4E-A888-F509-011F768B9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195088" y="1632178"/>
              <a:ext cx="511812" cy="511812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56C05D51-FEB9-04D3-7942-D73704A297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40000" contrast="-40000"/>
            </a:blip>
            <a:stretch>
              <a:fillRect/>
            </a:stretch>
          </p:blipFill>
          <p:spPr>
            <a:xfrm>
              <a:off x="2039661" y="2452678"/>
              <a:ext cx="827667" cy="599345"/>
            </a:xfrm>
            <a:prstGeom prst="rect">
              <a:avLst/>
            </a:prstGeom>
          </p:spPr>
        </p:pic>
      </p:grpSp>
      <p:sp>
        <p:nvSpPr>
          <p:cNvPr id="7" name="Rectangle 27">
            <a:extLst>
              <a:ext uri="{FF2B5EF4-FFF2-40B4-BE49-F238E27FC236}">
                <a16:creationId xmlns:a16="http://schemas.microsoft.com/office/drawing/2014/main" id="{0602381C-D9E9-7C5F-D145-32C0DA152890}"/>
              </a:ext>
            </a:extLst>
          </p:cNvPr>
          <p:cNvSpPr/>
          <p:nvPr/>
        </p:nvSpPr>
        <p:spPr>
          <a:xfrm>
            <a:off x="417080" y="1433945"/>
            <a:ext cx="2523252" cy="2534452"/>
          </a:xfrm>
          <a:prstGeom prst="rect">
            <a:avLst/>
          </a:prstGeom>
          <a:solidFill>
            <a:schemeClr val="bg1">
              <a:alpha val="771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 anchorCtr="0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2C316DB9-A960-5E17-3DBB-1E102CA6064A}"/>
              </a:ext>
            </a:extLst>
          </p:cNvPr>
          <p:cNvSpPr/>
          <p:nvPr/>
        </p:nvSpPr>
        <p:spPr>
          <a:xfrm>
            <a:off x="417080" y="4806054"/>
            <a:ext cx="2523252" cy="867381"/>
          </a:xfrm>
          <a:prstGeom prst="rect">
            <a:avLst/>
          </a:prstGeom>
          <a:solidFill>
            <a:schemeClr val="bg1">
              <a:alpha val="771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 anchorCtr="0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9" name="Content Placeholder 3" descr="A cartoon of a person sitting at a computer&#10;&#10;Description automatically generated">
            <a:extLst>
              <a:ext uri="{FF2B5EF4-FFF2-40B4-BE49-F238E27FC236}">
                <a16:creationId xmlns:a16="http://schemas.microsoft.com/office/drawing/2014/main" id="{DF1CE3F9-6868-0226-F60A-8205B1BFE9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84645" y="77742"/>
            <a:ext cx="1708171" cy="1719144"/>
          </a:xfrm>
          <a:prstGeom prst="roundRect">
            <a:avLst>
              <a:gd name="adj" fmla="val 10789"/>
            </a:avLst>
          </a:prstGeom>
        </p:spPr>
      </p:pic>
    </p:spTree>
    <p:extLst>
      <p:ext uri="{BB962C8B-B14F-4D97-AF65-F5344CB8AC3E}">
        <p14:creationId xmlns:p14="http://schemas.microsoft.com/office/powerpoint/2010/main" val="123730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84194-2F14-8D77-AFD0-908A86A57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3815E-5F73-C73B-E921-A7F6B25C2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</a:t>
            </a:r>
            <a:r>
              <a:rPr lang="de-DE" err="1"/>
              <a:t>Lessons</a:t>
            </a:r>
            <a:r>
              <a:rPr lang="de-DE"/>
              <a:t> </a:t>
            </a:r>
            <a:r>
              <a:rPr lang="de-DE" err="1"/>
              <a:t>Learned</a:t>
            </a:r>
            <a:endParaRPr lang="de-DE"/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94FCADD7-31F0-96D3-E213-9143B36F6EF9}"/>
              </a:ext>
            </a:extLst>
          </p:cNvPr>
          <p:cNvGrpSpPr/>
          <p:nvPr/>
        </p:nvGrpSpPr>
        <p:grpSpPr>
          <a:xfrm>
            <a:off x="756784" y="1333146"/>
            <a:ext cx="2264371" cy="4554537"/>
            <a:chOff x="756784" y="1333146"/>
            <a:chExt cx="2264371" cy="4554537"/>
          </a:xfrm>
        </p:grpSpPr>
        <p:cxnSp>
          <p:nvCxnSpPr>
            <p:cNvPr id="52" name="Straight Connector 5">
              <a:extLst>
                <a:ext uri="{FF2B5EF4-FFF2-40B4-BE49-F238E27FC236}">
                  <a16:creationId xmlns:a16="http://schemas.microsoft.com/office/drawing/2014/main" id="{31BE7801-8A0B-077D-6AA4-1A1B9969C4D6}"/>
                </a:ext>
              </a:extLst>
            </p:cNvPr>
            <p:cNvCxnSpPr>
              <a:cxnSpLocks/>
            </p:cNvCxnSpPr>
            <p:nvPr/>
          </p:nvCxnSpPr>
          <p:spPr>
            <a:xfrm>
              <a:off x="3021155" y="1333146"/>
              <a:ext cx="0" cy="455453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272B702A-77A4-1E64-F7FC-E3C93A59E0EB}"/>
                </a:ext>
              </a:extLst>
            </p:cNvPr>
            <p:cNvSpPr txBox="1"/>
            <p:nvPr/>
          </p:nvSpPr>
          <p:spPr>
            <a:xfrm>
              <a:off x="771328" y="1656142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Product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Owner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rgbClr val="00329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4" name="TextBox 43">
              <a:extLst>
                <a:ext uri="{FF2B5EF4-FFF2-40B4-BE49-F238E27FC236}">
                  <a16:creationId xmlns:a16="http://schemas.microsoft.com/office/drawing/2014/main" id="{3DE3E116-249F-6558-AAB1-39E7AF82748A}"/>
                </a:ext>
              </a:extLst>
            </p:cNvPr>
            <p:cNvSpPr txBox="1"/>
            <p:nvPr/>
          </p:nvSpPr>
          <p:spPr>
            <a:xfrm>
              <a:off x="771328" y="2490033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Scrum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Master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5" name="TextBox 49">
              <a:extLst>
                <a:ext uri="{FF2B5EF4-FFF2-40B4-BE49-F238E27FC236}">
                  <a16:creationId xmlns:a16="http://schemas.microsoft.com/office/drawing/2014/main" id="{C9A38668-AFCB-70B3-BEEA-5F10826DBECA}"/>
                </a:ext>
              </a:extLst>
            </p:cNvPr>
            <p:cNvSpPr txBox="1"/>
            <p:nvPr/>
          </p:nvSpPr>
          <p:spPr>
            <a:xfrm>
              <a:off x="756784" y="3350158"/>
              <a:ext cx="1364206" cy="4035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Requirements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 Engineer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" name="TextBox 54">
              <a:extLst>
                <a:ext uri="{FF2B5EF4-FFF2-40B4-BE49-F238E27FC236}">
                  <a16:creationId xmlns:a16="http://schemas.microsoft.com/office/drawing/2014/main" id="{DBA4D345-AE24-07CD-8BD7-935EDB947358}"/>
                </a:ext>
              </a:extLst>
            </p:cNvPr>
            <p:cNvSpPr txBox="1"/>
            <p:nvPr/>
          </p:nvSpPr>
          <p:spPr>
            <a:xfrm>
              <a:off x="782711" y="4337631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ea typeface="+mn-ea"/>
                  <a:cs typeface="+mn-cs"/>
                </a:rPr>
                <a:t>Developer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" name="Rectangle 4">
              <a:extLst>
                <a:ext uri="{FF2B5EF4-FFF2-40B4-BE49-F238E27FC236}">
                  <a16:creationId xmlns:a16="http://schemas.microsoft.com/office/drawing/2014/main" id="{B774B31B-4707-068B-FB36-893511CA666E}"/>
                </a:ext>
              </a:extLst>
            </p:cNvPr>
            <p:cNvSpPr/>
            <p:nvPr/>
          </p:nvSpPr>
          <p:spPr>
            <a:xfrm>
              <a:off x="2116166" y="1549101"/>
              <a:ext cx="669657" cy="6696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265CE7D6-C9DA-E69A-45A7-3B6FB9889916}"/>
                </a:ext>
              </a:extLst>
            </p:cNvPr>
            <p:cNvSpPr/>
            <p:nvPr/>
          </p:nvSpPr>
          <p:spPr>
            <a:xfrm>
              <a:off x="2116166" y="2393329"/>
              <a:ext cx="669657" cy="669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E2B9B4AA-81F8-7EB5-68E8-76F7467A5FEB}"/>
                </a:ext>
              </a:extLst>
            </p:cNvPr>
            <p:cNvSpPr/>
            <p:nvPr/>
          </p:nvSpPr>
          <p:spPr>
            <a:xfrm>
              <a:off x="2116166" y="3237557"/>
              <a:ext cx="669657" cy="669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5BA9ADA4-AB6D-373B-D35D-E29D45CF4122}"/>
                </a:ext>
              </a:extLst>
            </p:cNvPr>
            <p:cNvSpPr/>
            <p:nvPr/>
          </p:nvSpPr>
          <p:spPr>
            <a:xfrm>
              <a:off x="2116166" y="4081785"/>
              <a:ext cx="669657" cy="669657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1" name="TextBox 54">
              <a:extLst>
                <a:ext uri="{FF2B5EF4-FFF2-40B4-BE49-F238E27FC236}">
                  <a16:creationId xmlns:a16="http://schemas.microsoft.com/office/drawing/2014/main" id="{01238B8F-FF3B-FEA4-3D84-A176FC8484CD}"/>
                </a:ext>
              </a:extLst>
            </p:cNvPr>
            <p:cNvSpPr txBox="1"/>
            <p:nvPr/>
          </p:nvSpPr>
          <p:spPr>
            <a:xfrm>
              <a:off x="771328" y="5130360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+mn-ea"/>
                  <a:cs typeface="+mn-cs"/>
                </a:rPr>
                <a:t>Tester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5EBEEA9B-249C-8B54-D815-75D3796AA697}"/>
                </a:ext>
              </a:extLst>
            </p:cNvPr>
            <p:cNvSpPr/>
            <p:nvPr/>
          </p:nvSpPr>
          <p:spPr>
            <a:xfrm>
              <a:off x="2116166" y="4926014"/>
              <a:ext cx="669657" cy="669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63" name="Grafik 62" descr="Schreibmaschine mit einfarbiger Füllung">
              <a:extLst>
                <a:ext uri="{FF2B5EF4-FFF2-40B4-BE49-F238E27FC236}">
                  <a16:creationId xmlns:a16="http://schemas.microsoft.com/office/drawing/2014/main" id="{F96C0478-D003-FBF9-EA08-0FD95A213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8804" y="3300195"/>
              <a:ext cx="544380" cy="544380"/>
            </a:xfrm>
            <a:prstGeom prst="rect">
              <a:avLst/>
            </a:prstGeom>
          </p:spPr>
        </p:pic>
        <p:pic>
          <p:nvPicPr>
            <p:cNvPr id="64" name="Grafik 63" descr="Programmierer mit einfarbiger Füllung">
              <a:extLst>
                <a:ext uri="{FF2B5EF4-FFF2-40B4-BE49-F238E27FC236}">
                  <a16:creationId xmlns:a16="http://schemas.microsoft.com/office/drawing/2014/main" id="{CBB7B04B-7D26-EFC2-77A8-ED06E6C33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00166" y="4136398"/>
              <a:ext cx="501656" cy="501656"/>
            </a:xfrm>
            <a:prstGeom prst="rect">
              <a:avLst/>
            </a:prstGeom>
          </p:spPr>
        </p:pic>
        <p:pic>
          <p:nvPicPr>
            <p:cNvPr id="65" name="Grafik 64" descr="Crashtest-Dummy mit einfarbiger Füllung">
              <a:extLst>
                <a:ext uri="{FF2B5EF4-FFF2-40B4-BE49-F238E27FC236}">
                  <a16:creationId xmlns:a16="http://schemas.microsoft.com/office/drawing/2014/main" id="{B679AB90-4135-B923-D087-97A05DE5C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198380" y="5000279"/>
              <a:ext cx="505228" cy="505228"/>
            </a:xfrm>
            <a:prstGeom prst="rect">
              <a:avLst/>
            </a:prstGeom>
          </p:spPr>
        </p:pic>
        <p:pic>
          <p:nvPicPr>
            <p:cNvPr id="66" name="Grafik 65" descr="Person mit Idee mit einfarbiger Füllung">
              <a:extLst>
                <a:ext uri="{FF2B5EF4-FFF2-40B4-BE49-F238E27FC236}">
                  <a16:creationId xmlns:a16="http://schemas.microsoft.com/office/drawing/2014/main" id="{706204DD-621F-ABBD-CAC8-6CC9644E1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195088" y="1632178"/>
              <a:ext cx="511812" cy="511812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F07E7656-7CA4-906B-70A8-5D56F9876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lum bright="40000" contrast="-40000"/>
            </a:blip>
            <a:stretch>
              <a:fillRect/>
            </a:stretch>
          </p:blipFill>
          <p:spPr>
            <a:xfrm>
              <a:off x="2039661" y="2452678"/>
              <a:ext cx="827667" cy="599345"/>
            </a:xfrm>
            <a:prstGeom prst="rect">
              <a:avLst/>
            </a:prstGeom>
          </p:spPr>
        </p:pic>
      </p:grpSp>
      <p:sp>
        <p:nvSpPr>
          <p:cNvPr id="7" name="Rectangle 27">
            <a:extLst>
              <a:ext uri="{FF2B5EF4-FFF2-40B4-BE49-F238E27FC236}">
                <a16:creationId xmlns:a16="http://schemas.microsoft.com/office/drawing/2014/main" id="{69C52DC7-76DD-DEE2-A9A9-2D5B75E727A7}"/>
              </a:ext>
            </a:extLst>
          </p:cNvPr>
          <p:cNvSpPr/>
          <p:nvPr/>
        </p:nvSpPr>
        <p:spPr>
          <a:xfrm>
            <a:off x="417080" y="1433944"/>
            <a:ext cx="2523252" cy="3372109"/>
          </a:xfrm>
          <a:prstGeom prst="rect">
            <a:avLst/>
          </a:prstGeom>
          <a:solidFill>
            <a:schemeClr val="bg1">
              <a:alpha val="771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 anchorCtr="0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0" name="Content Placeholder 3" descr="A person in military uniform taking a selfie&#10;&#10;Description automatically generated">
            <a:extLst>
              <a:ext uri="{FF2B5EF4-FFF2-40B4-BE49-F238E27FC236}">
                <a16:creationId xmlns:a16="http://schemas.microsoft.com/office/drawing/2014/main" id="{599248DD-CF40-63BC-6621-FF8C83B8D1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5680" y="72519"/>
            <a:ext cx="1951200" cy="1718546"/>
          </a:xfrm>
          <a:prstGeom prst="roundRect">
            <a:avLst>
              <a:gd name="adj" fmla="val 9452"/>
            </a:avLst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74E5116-00DD-174F-95F7-16F5F76FF566}"/>
              </a:ext>
            </a:extLst>
          </p:cNvPr>
          <p:cNvGrpSpPr>
            <a:grpSpLocks noChangeAspect="1"/>
          </p:cNvGrpSpPr>
          <p:nvPr/>
        </p:nvGrpSpPr>
        <p:grpSpPr>
          <a:xfrm>
            <a:off x="3591943" y="1732076"/>
            <a:ext cx="7601657" cy="3393847"/>
            <a:chOff x="1245826" y="1300873"/>
            <a:chExt cx="10201413" cy="4554538"/>
          </a:xfrm>
        </p:grpSpPr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9604C31A-39D4-909A-9E01-0C10739DD479}"/>
                </a:ext>
              </a:extLst>
            </p:cNvPr>
            <p:cNvSpPr/>
            <p:nvPr/>
          </p:nvSpPr>
          <p:spPr>
            <a:xfrm>
              <a:off x="1245826" y="3093338"/>
              <a:ext cx="10201413" cy="100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>
                <a:solidFill>
                  <a:schemeClr val="bg1"/>
                </a:solidFill>
              </a:endParaRPr>
            </a:p>
          </p:txBody>
        </p:sp>
        <p:grpSp>
          <p:nvGrpSpPr>
            <p:cNvPr id="11" name="Group 4">
              <a:extLst>
                <a:ext uri="{FF2B5EF4-FFF2-40B4-BE49-F238E27FC236}">
                  <a16:creationId xmlns:a16="http://schemas.microsoft.com/office/drawing/2014/main" id="{53D22362-A267-1DE3-3A94-D5703CCE0119}"/>
                </a:ext>
              </a:extLst>
            </p:cNvPr>
            <p:cNvGrpSpPr/>
            <p:nvPr/>
          </p:nvGrpSpPr>
          <p:grpSpPr>
            <a:xfrm>
              <a:off x="1800737" y="1300873"/>
              <a:ext cx="9085379" cy="4554538"/>
              <a:chOff x="1648357" y="1322388"/>
              <a:chExt cx="9085379" cy="4554538"/>
            </a:xfrm>
          </p:grpSpPr>
          <p:sp>
            <p:nvSpPr>
              <p:cNvPr id="12" name="Rectangle 2">
                <a:extLst>
                  <a:ext uri="{FF2B5EF4-FFF2-40B4-BE49-F238E27FC236}">
                    <a16:creationId xmlns:a16="http://schemas.microsoft.com/office/drawing/2014/main" id="{5CCAA345-03FD-7C80-1DBF-51ECE372542D}"/>
                  </a:ext>
                </a:extLst>
              </p:cNvPr>
              <p:cNvSpPr/>
              <p:nvPr/>
            </p:nvSpPr>
            <p:spPr>
              <a:xfrm>
                <a:off x="3890904" y="1322388"/>
                <a:ext cx="2363845" cy="2363845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dirty="0">
                    <a:latin typeface="+mj-lt"/>
                  </a:rPr>
                  <a:t>TDD </a:t>
                </a:r>
                <a:r>
                  <a:rPr lang="en-US" dirty="0" err="1">
                    <a:latin typeface="+mj-lt"/>
                  </a:rPr>
                  <a:t>Implementierung</a:t>
                </a:r>
                <a:r>
                  <a:rPr lang="en-US" dirty="0">
                    <a:latin typeface="+mj-lt"/>
                  </a:rPr>
                  <a:t> - </a:t>
                </a:r>
                <a:r>
                  <a:rPr lang="en-US" dirty="0" err="1">
                    <a:latin typeface="+mj-lt"/>
                  </a:rPr>
                  <a:t>Herausforderungen</a:t>
                </a:r>
              </a:p>
            </p:txBody>
          </p:sp>
          <p:sp>
            <p:nvSpPr>
              <p:cNvPr id="13" name="Rectangle 24">
                <a:extLst>
                  <a:ext uri="{FF2B5EF4-FFF2-40B4-BE49-F238E27FC236}">
                    <a16:creationId xmlns:a16="http://schemas.microsoft.com/office/drawing/2014/main" id="{DE88602F-993A-87E6-080E-936524A3A001}"/>
                  </a:ext>
                </a:extLst>
              </p:cNvPr>
              <p:cNvSpPr/>
              <p:nvPr/>
            </p:nvSpPr>
            <p:spPr>
              <a:xfrm>
                <a:off x="1648357" y="2420938"/>
                <a:ext cx="2244725" cy="2244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dirty="0" err="1">
                    <a:latin typeface="+mj-lt"/>
                  </a:rPr>
                  <a:t>Koordinierung</a:t>
                </a:r>
                <a:r>
                  <a:rPr lang="en-US" dirty="0">
                    <a:latin typeface="+mj-lt"/>
                  </a:rPr>
                  <a:t> des  Scrum </a:t>
                </a:r>
                <a:r>
                  <a:rPr lang="en-US" dirty="0" err="1">
                    <a:latin typeface="+mj-lt"/>
                  </a:rPr>
                  <a:t>Konzepts</a:t>
                </a:r>
                <a:r>
                  <a:rPr lang="en-US" dirty="0">
                    <a:latin typeface="+mj-lt"/>
                  </a:rPr>
                  <a:t> vs Reale </a:t>
                </a:r>
                <a:r>
                  <a:rPr lang="en-US" dirty="0" err="1">
                    <a:latin typeface="+mj-lt"/>
                  </a:rPr>
                  <a:t>Umstände</a:t>
                </a:r>
                <a:r>
                  <a:rPr lang="en-US" dirty="0">
                    <a:latin typeface="+mj-lt"/>
                  </a:rPr>
                  <a:t> (FH, Job?)</a:t>
                </a:r>
                <a:endParaRPr lang="de-DE" dirty="0" err="1"/>
              </a:p>
            </p:txBody>
          </p:sp>
          <p:sp>
            <p:nvSpPr>
              <p:cNvPr id="14" name="Rectangle 25">
                <a:extLst>
                  <a:ext uri="{FF2B5EF4-FFF2-40B4-BE49-F238E27FC236}">
                    <a16:creationId xmlns:a16="http://schemas.microsoft.com/office/drawing/2014/main" id="{1960CFA1-1A4E-FD92-8CFD-3C6DB585E839}"/>
                  </a:ext>
                </a:extLst>
              </p:cNvPr>
              <p:cNvSpPr/>
              <p:nvPr/>
            </p:nvSpPr>
            <p:spPr>
              <a:xfrm>
                <a:off x="4327526" y="3686234"/>
                <a:ext cx="2190692" cy="21906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err="1">
                    <a:latin typeface="KPMG Bold"/>
                  </a:rPr>
                  <a:t>Erkenntnis</a:t>
                </a:r>
                <a:r>
                  <a:rPr lang="en-US" dirty="0">
                    <a:latin typeface="KPMG Bold"/>
                  </a:rPr>
                  <a:t>: </a:t>
                </a:r>
                <a:r>
                  <a:rPr lang="en-US" err="1">
                    <a:latin typeface="KPMG Bold"/>
                  </a:rPr>
                  <a:t>gemeinsame</a:t>
                </a:r>
                <a:r>
                  <a:rPr lang="en-US" dirty="0">
                    <a:latin typeface="KPMG Bold"/>
                  </a:rPr>
                  <a:t> </a:t>
                </a:r>
                <a:r>
                  <a:rPr lang="en-US" err="1">
                    <a:latin typeface="KPMG Bold"/>
                  </a:rPr>
                  <a:t>Konfig</a:t>
                </a:r>
                <a:r>
                  <a:rPr lang="en-US" dirty="0">
                    <a:latin typeface="KPMG Bold"/>
                  </a:rPr>
                  <a:t> </a:t>
                </a:r>
                <a:r>
                  <a:rPr lang="en-US" err="1">
                    <a:latin typeface="KPMG Bold"/>
                  </a:rPr>
                  <a:t>zu</a:t>
                </a:r>
                <a:r>
                  <a:rPr lang="en-US" dirty="0">
                    <a:latin typeface="KPMG Bold"/>
                  </a:rPr>
                  <a:t> </a:t>
                </a:r>
                <a:r>
                  <a:rPr lang="en-US" err="1">
                    <a:latin typeface="KPMG Bold"/>
                  </a:rPr>
                  <a:t>Beginn</a:t>
                </a:r>
                <a:r>
                  <a:rPr lang="en-US">
                    <a:latin typeface="KPMG Bold"/>
                  </a:rPr>
                  <a:t> – 6P!</a:t>
                </a:r>
                <a:endParaRPr lang="en-US" dirty="0">
                  <a:latin typeface="KPMG Bold"/>
                </a:endParaRPr>
              </a:p>
            </p:txBody>
          </p:sp>
          <p:sp>
            <p:nvSpPr>
              <p:cNvPr id="15" name="Rectangle 26">
                <a:extLst>
                  <a:ext uri="{FF2B5EF4-FFF2-40B4-BE49-F238E27FC236}">
                    <a16:creationId xmlns:a16="http://schemas.microsoft.com/office/drawing/2014/main" id="{5BDE7414-5CCA-C4FF-0737-6A90EBF13DC6}"/>
                  </a:ext>
                </a:extLst>
              </p:cNvPr>
              <p:cNvSpPr/>
              <p:nvPr/>
            </p:nvSpPr>
            <p:spPr>
              <a:xfrm>
                <a:off x="6254751" y="1558983"/>
                <a:ext cx="2127249" cy="212724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dirty="0" err="1">
                    <a:latin typeface="+mj-lt"/>
                  </a:rPr>
                  <a:t>Unterschied</a:t>
                </a:r>
                <a:r>
                  <a:rPr lang="en-US" dirty="0">
                    <a:latin typeface="+mj-lt"/>
                  </a:rPr>
                  <a:t> Workload, Anfang vs Ende</a:t>
                </a:r>
              </a:p>
            </p:txBody>
          </p:sp>
          <p:sp>
            <p:nvSpPr>
              <p:cNvPr id="16" name="Rectangle 27">
                <a:extLst>
                  <a:ext uri="{FF2B5EF4-FFF2-40B4-BE49-F238E27FC236}">
                    <a16:creationId xmlns:a16="http://schemas.microsoft.com/office/drawing/2014/main" id="{9203BC7D-D636-0958-BD3D-DAFB796AD665}"/>
                  </a:ext>
                </a:extLst>
              </p:cNvPr>
              <p:cNvSpPr/>
              <p:nvPr/>
            </p:nvSpPr>
            <p:spPr>
              <a:xfrm>
                <a:off x="8384180" y="2301819"/>
                <a:ext cx="2349556" cy="2349556"/>
              </a:xfrm>
              <a:prstGeom prst="rect">
                <a:avLst/>
              </a:prstGeom>
              <a:solidFill>
                <a:srgbClr val="ACE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dirty="0">
                    <a:latin typeface="+mj-lt"/>
                  </a:rPr>
                  <a:t>Unit Testing</a:t>
                </a:r>
                <a:endParaRPr lang="de-DE" dirty="0"/>
              </a:p>
            </p:txBody>
          </p:sp>
          <p:sp>
            <p:nvSpPr>
              <p:cNvPr id="17" name="Rectangle 30">
                <a:extLst>
                  <a:ext uri="{FF2B5EF4-FFF2-40B4-BE49-F238E27FC236}">
                    <a16:creationId xmlns:a16="http://schemas.microsoft.com/office/drawing/2014/main" id="{DA5C758A-CD03-5B0F-AEBE-EF00DBFFD245}"/>
                  </a:ext>
                </a:extLst>
              </p:cNvPr>
              <p:cNvSpPr/>
              <p:nvPr/>
            </p:nvSpPr>
            <p:spPr>
              <a:xfrm>
                <a:off x="3603567" y="2133600"/>
                <a:ext cx="287336" cy="28733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pic>
            <p:nvPicPr>
              <p:cNvPr id="18" name="Picture 33">
                <a:extLst>
                  <a:ext uri="{FF2B5EF4-FFF2-40B4-BE49-F238E27FC236}">
                    <a16:creationId xmlns:a16="http://schemas.microsoft.com/office/drawing/2014/main" id="{B0B5A349-6CA4-7DF8-654D-405152DCA1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6" t="17074" r="55814" b="6920"/>
              <a:stretch/>
            </p:blipFill>
            <p:spPr>
              <a:xfrm>
                <a:off x="6485496" y="3686231"/>
                <a:ext cx="1181157" cy="1648494"/>
              </a:xfrm>
              <a:prstGeom prst="rect">
                <a:avLst/>
              </a:prstGeom>
            </p:spPr>
          </p:pic>
          <p:sp>
            <p:nvSpPr>
              <p:cNvPr id="19" name="Rectangle 34">
                <a:extLst>
                  <a:ext uri="{FF2B5EF4-FFF2-40B4-BE49-F238E27FC236}">
                    <a16:creationId xmlns:a16="http://schemas.microsoft.com/office/drawing/2014/main" id="{E35F5E19-C853-E0A1-863D-697C0A9C9DA6}"/>
                  </a:ext>
                </a:extLst>
              </p:cNvPr>
              <p:cNvSpPr/>
              <p:nvPr/>
            </p:nvSpPr>
            <p:spPr>
              <a:xfrm>
                <a:off x="3890905" y="3686232"/>
                <a:ext cx="436621" cy="43662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20" name="Rectangle 36">
                <a:extLst>
                  <a:ext uri="{FF2B5EF4-FFF2-40B4-BE49-F238E27FC236}">
                    <a16:creationId xmlns:a16="http://schemas.microsoft.com/office/drawing/2014/main" id="{E4A954DB-A67E-51B3-E5F7-D27327F0B7D7}"/>
                  </a:ext>
                </a:extLst>
              </p:cNvPr>
              <p:cNvSpPr/>
              <p:nvPr/>
            </p:nvSpPr>
            <p:spPr>
              <a:xfrm>
                <a:off x="8382000" y="1865197"/>
                <a:ext cx="436622" cy="4366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Rectangle 37">
                <a:extLst>
                  <a:ext uri="{FF2B5EF4-FFF2-40B4-BE49-F238E27FC236}">
                    <a16:creationId xmlns:a16="http://schemas.microsoft.com/office/drawing/2014/main" id="{A285EFA4-A798-BD42-5639-42386092B9EB}"/>
                  </a:ext>
                </a:extLst>
              </p:cNvPr>
              <p:cNvSpPr/>
              <p:nvPr/>
            </p:nvSpPr>
            <p:spPr>
              <a:xfrm>
                <a:off x="7656567" y="4898103"/>
                <a:ext cx="436622" cy="4366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02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755FCB-7703-A4AB-2403-6CF5DF775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24E03-CA83-175B-FFFC-479188116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202" y="2325831"/>
            <a:ext cx="6263956" cy="2300407"/>
          </a:xfrm>
        </p:spPr>
        <p:txBody>
          <a:bodyPr/>
          <a:lstStyle/>
          <a:p>
            <a:r>
              <a:rPr lang="de-DE"/>
              <a:t>Danke für eure Aufmerksamkeit!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C7780B-F470-F883-98C7-69592BB5EE8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809247" y="3889095"/>
            <a:ext cx="3651925" cy="533695"/>
          </a:xfrm>
        </p:spPr>
        <p:txBody>
          <a:bodyPr/>
          <a:lstStyle/>
          <a:p>
            <a:pPr algn="ctr"/>
            <a:r>
              <a:rPr lang="de-DE" sz="2400" b="1">
                <a:latin typeface="+mj-lt"/>
              </a:rPr>
              <a:t>Noch Fragen?</a:t>
            </a:r>
          </a:p>
        </p:txBody>
      </p:sp>
      <p:pic>
        <p:nvPicPr>
          <p:cNvPr id="7" name="Grafik 6" descr="Fragen mit einfarbiger Füllung">
            <a:extLst>
              <a:ext uri="{FF2B5EF4-FFF2-40B4-BE49-F238E27FC236}">
                <a16:creationId xmlns:a16="http://schemas.microsoft.com/office/drawing/2014/main" id="{3C3ACF09-C392-8C52-02CA-DCEB214FE3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5216" y="1296007"/>
            <a:ext cx="2593088" cy="259308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BD29C-DE72-F506-5D55-E93523ABE716}"/>
              </a:ext>
            </a:extLst>
          </p:cNvPr>
          <p:cNvSpPr txBox="1">
            <a:spLocks/>
          </p:cNvSpPr>
          <p:nvPr/>
        </p:nvSpPr>
        <p:spPr>
          <a:xfrm>
            <a:off x="1010111" y="5561993"/>
            <a:ext cx="7495105" cy="492443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3619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-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5429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Font typeface="Arial" panose="020B0604020202020204" pitchFamily="34" charset="0"/>
              <a:buChar char="•"/>
              <a:defRPr sz="110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719138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8969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074738" indent="-1778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  <a:buChar char="-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1257300" indent="-1825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900" b="1"/>
              <a:t>18.12.2024 | Technisches Management | Software Engineering</a:t>
            </a:r>
            <a:br>
              <a:rPr lang="de-DE" sz="900" b="1"/>
            </a:br>
            <a:endParaRPr lang="de-DE" sz="900" b="1"/>
          </a:p>
          <a:p>
            <a:r>
              <a:rPr lang="de-DE" sz="900"/>
              <a:t>Stefan </a:t>
            </a:r>
            <a:r>
              <a:rPr lang="de-DE" sz="900" err="1"/>
              <a:t>Lukovic</a:t>
            </a:r>
            <a:r>
              <a:rPr lang="de-DE" sz="900"/>
              <a:t>, Mario </a:t>
            </a:r>
            <a:r>
              <a:rPr lang="de-DE" sz="900" err="1"/>
              <a:t>Ikic</a:t>
            </a:r>
            <a:r>
              <a:rPr lang="de-DE" sz="900"/>
              <a:t>, Teresa Jukic, Arnold Reinhart, Lukas Roth</a:t>
            </a:r>
          </a:p>
        </p:txBody>
      </p:sp>
    </p:spTree>
    <p:extLst>
      <p:ext uri="{BB962C8B-B14F-4D97-AF65-F5344CB8AC3E}">
        <p14:creationId xmlns:p14="http://schemas.microsoft.com/office/powerpoint/2010/main" val="260984792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83D7BC-72BF-4236-A4D2-92DFC4BE52F3}"/>
              </a:ext>
            </a:extLst>
          </p:cNvPr>
          <p:cNvSpPr txBox="1"/>
          <p:nvPr/>
        </p:nvSpPr>
        <p:spPr>
          <a:xfrm>
            <a:off x="5696585" y="1330008"/>
            <a:ext cx="4389524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70000"/>
              </a:lnSpc>
              <a:spcAft>
                <a:spcPts val="600"/>
              </a:spcAft>
            </a:pPr>
            <a:r>
              <a:rPr lang="de-DE" sz="6000">
                <a:solidFill>
                  <a:schemeClr val="tx2"/>
                </a:solidFill>
                <a:latin typeface="+mj-lt"/>
              </a:rPr>
              <a:t>Inhaltsübersicht</a:t>
            </a:r>
          </a:p>
        </p:txBody>
      </p:sp>
      <p:graphicFrame>
        <p:nvGraphicFramePr>
          <p:cNvPr id="8" name="Table 24">
            <a:extLst>
              <a:ext uri="{FF2B5EF4-FFF2-40B4-BE49-F238E27FC236}">
                <a16:creationId xmlns:a16="http://schemas.microsoft.com/office/drawing/2014/main" id="{88941233-3446-45E5-AE45-A75B2739E4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24114"/>
              </p:ext>
            </p:extLst>
          </p:nvPr>
        </p:nvGraphicFramePr>
        <p:xfrm>
          <a:off x="5825375" y="2556232"/>
          <a:ext cx="4131943" cy="297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5749">
                  <a:extLst>
                    <a:ext uri="{9D8B030D-6E8A-4147-A177-3AD203B41FA5}">
                      <a16:colId xmlns:a16="http://schemas.microsoft.com/office/drawing/2014/main" val="1857791330"/>
                    </a:ext>
                  </a:extLst>
                </a:gridCol>
                <a:gridCol w="3159206">
                  <a:extLst>
                    <a:ext uri="{9D8B030D-6E8A-4147-A177-3AD203B41FA5}">
                      <a16:colId xmlns:a16="http://schemas.microsoft.com/office/drawing/2014/main" val="620299569"/>
                    </a:ext>
                  </a:extLst>
                </a:gridCol>
                <a:gridCol w="326988">
                  <a:extLst>
                    <a:ext uri="{9D8B030D-6E8A-4147-A177-3AD203B41FA5}">
                      <a16:colId xmlns:a16="http://schemas.microsoft.com/office/drawing/2014/main" val="1172101712"/>
                    </a:ext>
                  </a:extLst>
                </a:gridCol>
              </a:tblGrid>
              <a:tr h="74294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de-DE" sz="3600" b="1">
                          <a:solidFill>
                            <a:srgbClr val="00338D"/>
                          </a:solidFill>
                          <a:latin typeface="+mj-lt"/>
                        </a:rPr>
                        <a:t>01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2000" b="0" i="0">
                          <a:solidFill>
                            <a:srgbClr val="00338D"/>
                          </a:solidFill>
                          <a:latin typeface="+mn-lt"/>
                        </a:rPr>
                        <a:t>Unser Projektverlauf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800" b="0">
                        <a:solidFill>
                          <a:srgbClr val="00338D"/>
                        </a:solidFill>
                        <a:latin typeface="+mn-lt"/>
                      </a:endParaRP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16587"/>
                  </a:ext>
                </a:extLst>
              </a:tr>
              <a:tr h="74294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de-DE" sz="3600" b="1">
                          <a:solidFill>
                            <a:srgbClr val="00338D"/>
                          </a:solidFill>
                          <a:latin typeface="+mj-lt"/>
                        </a:rPr>
                        <a:t>02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Das Jira Board 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800" b="0">
                        <a:solidFill>
                          <a:srgbClr val="00338D"/>
                        </a:solidFill>
                        <a:latin typeface="+mn-lt"/>
                      </a:endParaRP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0955894"/>
                  </a:ext>
                </a:extLst>
              </a:tr>
              <a:tr h="74294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de-DE" sz="3600" b="1">
                          <a:solidFill>
                            <a:srgbClr val="00338D"/>
                          </a:solidFill>
                          <a:latin typeface="+mj-lt"/>
                        </a:rPr>
                        <a:t>03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Der Code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800" b="0">
                        <a:solidFill>
                          <a:srgbClr val="00338D"/>
                        </a:solidFill>
                        <a:latin typeface="+mn-lt"/>
                      </a:endParaRP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0045840"/>
                  </a:ext>
                </a:extLst>
              </a:tr>
              <a:tr h="742940">
                <a:tc>
                  <a:txBody>
                    <a:bodyPr/>
                    <a:lstStyle/>
                    <a:p>
                      <a:pPr>
                        <a:lnSpc>
                          <a:spcPct val="70000"/>
                        </a:lnSpc>
                      </a:pPr>
                      <a:r>
                        <a:rPr lang="de-DE" sz="3600" b="1">
                          <a:solidFill>
                            <a:srgbClr val="00338D"/>
                          </a:solidFill>
                          <a:latin typeface="+mj-lt"/>
                        </a:rPr>
                        <a:t>04</a:t>
                      </a: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2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Lessons</a:t>
                      </a:r>
                      <a:r>
                        <a:rPr kumimoji="0" lang="de-DE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de-DE" sz="2000" b="0" i="0" u="none" strike="noStrike" kern="1200" cap="none" spc="0" normalizeH="0" baseline="0" noProof="0" err="1">
                          <a:ln>
                            <a:noFill/>
                          </a:ln>
                          <a:solidFill>
                            <a:srgbClr val="00338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Learned</a:t>
                      </a:r>
                      <a:endParaRPr kumimoji="0" lang="de-DE" sz="2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338D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de-DE" sz="1800" b="0">
                        <a:solidFill>
                          <a:srgbClr val="00338D"/>
                        </a:solidFill>
                        <a:latin typeface="+mn-lt"/>
                      </a:endParaRPr>
                    </a:p>
                  </a:txBody>
                  <a:tcPr marL="80189" marR="0" marT="90000" marB="90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8550306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F5F5845-56EF-447D-AC14-C0849EC7D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0" r="4560"/>
          <a:stretch/>
        </p:blipFill>
        <p:spPr>
          <a:xfrm>
            <a:off x="995363" y="1330325"/>
            <a:ext cx="4131943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9148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8E5B-C04A-42FD-B0F6-3527E411F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1. Unser </a:t>
            </a:r>
            <a:r>
              <a:rPr lang="en-GB" err="1"/>
              <a:t>Projektverlauf</a:t>
            </a:r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B8F2D-952E-4D7F-B903-B7BF262EC369}"/>
              </a:ext>
            </a:extLst>
          </p:cNvPr>
          <p:cNvSpPr txBox="1"/>
          <p:nvPr/>
        </p:nvSpPr>
        <p:spPr>
          <a:xfrm>
            <a:off x="897738" y="2330179"/>
            <a:ext cx="1235916" cy="7755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3600">
                <a:solidFill>
                  <a:schemeClr val="tx2"/>
                </a:solidFill>
                <a:latin typeface="+mj-lt"/>
              </a:rPr>
              <a:t>Start des</a:t>
            </a:r>
            <a:br>
              <a:rPr lang="en-GB" sz="3600">
                <a:solidFill>
                  <a:schemeClr val="tx2"/>
                </a:solidFill>
                <a:latin typeface="+mj-lt"/>
              </a:rPr>
            </a:br>
            <a:r>
              <a:rPr lang="en-GB" sz="3600" err="1">
                <a:solidFill>
                  <a:schemeClr val="tx2"/>
                </a:solidFill>
                <a:latin typeface="+mj-lt"/>
              </a:rPr>
              <a:t>Projekts</a:t>
            </a:r>
            <a:endParaRPr lang="en-GB" sz="360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DD2F5-85A9-4BC4-8C4B-A6B4A2AB9AC0}"/>
              </a:ext>
            </a:extLst>
          </p:cNvPr>
          <p:cNvSpPr txBox="1"/>
          <p:nvPr/>
        </p:nvSpPr>
        <p:spPr>
          <a:xfrm>
            <a:off x="2701106" y="3649416"/>
            <a:ext cx="3129062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000" err="1">
                <a:solidFill>
                  <a:schemeClr val="tx2"/>
                </a:solidFill>
                <a:latin typeface="+mj-lt"/>
              </a:rPr>
              <a:t>Projektaufplanung</a:t>
            </a:r>
            <a:r>
              <a:rPr lang="en-GB" sz="4000">
                <a:solidFill>
                  <a:schemeClr val="tx2"/>
                </a:solidFill>
                <a:latin typeface="+mj-lt"/>
              </a:rPr>
              <a:t> &amp; </a:t>
            </a:r>
            <a:br>
              <a:rPr lang="en-GB" sz="4000">
                <a:solidFill>
                  <a:schemeClr val="tx2"/>
                </a:solidFill>
                <a:latin typeface="+mj-lt"/>
              </a:rPr>
            </a:br>
            <a:r>
              <a:rPr lang="en-GB" sz="4000" err="1">
                <a:solidFill>
                  <a:schemeClr val="tx2"/>
                </a:solidFill>
                <a:latin typeface="+mj-lt"/>
              </a:rPr>
              <a:t>Festlegen</a:t>
            </a:r>
            <a:r>
              <a:rPr lang="en-GB" sz="4000">
                <a:solidFill>
                  <a:schemeClr val="tx2"/>
                </a:solidFill>
                <a:latin typeface="+mj-lt"/>
              </a:rPr>
              <a:t> der </a:t>
            </a:r>
            <a:br>
              <a:rPr lang="en-GB" sz="4000">
                <a:solidFill>
                  <a:schemeClr val="tx2"/>
                </a:solidFill>
                <a:latin typeface="+mj-lt"/>
              </a:rPr>
            </a:br>
            <a:r>
              <a:rPr lang="en-GB" sz="4000">
                <a:solidFill>
                  <a:schemeClr val="tx2"/>
                </a:solidFill>
                <a:latin typeface="+mj-lt"/>
              </a:rPr>
              <a:t>Requirements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09041C-F8A4-424C-AF2D-912AABD5CE44}"/>
              </a:ext>
            </a:extLst>
          </p:cNvPr>
          <p:cNvSpPr txBox="1"/>
          <p:nvPr/>
        </p:nvSpPr>
        <p:spPr>
          <a:xfrm>
            <a:off x="4871203" y="1850171"/>
            <a:ext cx="2140009" cy="10341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4800" err="1">
                <a:solidFill>
                  <a:schemeClr val="tx2"/>
                </a:solidFill>
                <a:latin typeface="+mj-lt"/>
              </a:rPr>
              <a:t>Ausführung</a:t>
            </a:r>
            <a:br>
              <a:rPr lang="en-GB" sz="4800">
                <a:solidFill>
                  <a:schemeClr val="tx2"/>
                </a:solidFill>
                <a:latin typeface="+mj-lt"/>
              </a:rPr>
            </a:br>
            <a:r>
              <a:rPr lang="en-GB" sz="4800">
                <a:solidFill>
                  <a:schemeClr val="tx2"/>
                </a:solidFill>
                <a:latin typeface="+mj-lt"/>
              </a:rPr>
              <a:t>der Sprints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FF6F74-06C0-4054-86AA-8C82107F51C1}"/>
              </a:ext>
            </a:extLst>
          </p:cNvPr>
          <p:cNvSpPr txBox="1"/>
          <p:nvPr/>
        </p:nvSpPr>
        <p:spPr>
          <a:xfrm>
            <a:off x="6363544" y="3649416"/>
            <a:ext cx="3725379" cy="11633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5400" err="1">
                <a:solidFill>
                  <a:schemeClr val="tx2"/>
                </a:solidFill>
                <a:latin typeface="+mj-lt"/>
              </a:rPr>
              <a:t>Zusammentragen</a:t>
            </a:r>
            <a:r>
              <a:rPr lang="en-GB" sz="5400">
                <a:solidFill>
                  <a:schemeClr val="tx2"/>
                </a:solidFill>
                <a:latin typeface="+mj-lt"/>
              </a:rPr>
              <a:t> </a:t>
            </a:r>
            <a:br>
              <a:rPr lang="en-GB" sz="5400">
                <a:solidFill>
                  <a:schemeClr val="tx2"/>
                </a:solidFill>
                <a:latin typeface="+mj-lt"/>
              </a:rPr>
            </a:br>
            <a:r>
              <a:rPr lang="en-GB" sz="5400" err="1">
                <a:solidFill>
                  <a:schemeClr val="tx2"/>
                </a:solidFill>
                <a:latin typeface="+mj-lt"/>
              </a:rPr>
              <a:t>aller</a:t>
            </a:r>
            <a:r>
              <a:rPr lang="en-GB" sz="5400">
                <a:solidFill>
                  <a:schemeClr val="tx2"/>
                </a:solidFill>
                <a:latin typeface="+mj-lt"/>
              </a:rPr>
              <a:t> Deliverables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D095AC-4073-47EA-BE0E-B0DDF6BCD103}"/>
              </a:ext>
            </a:extLst>
          </p:cNvPr>
          <p:cNvSpPr txBox="1"/>
          <p:nvPr/>
        </p:nvSpPr>
        <p:spPr>
          <a:xfrm>
            <a:off x="8586743" y="1925035"/>
            <a:ext cx="1500411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en-GB" sz="6000" err="1">
                <a:solidFill>
                  <a:schemeClr val="tx2"/>
                </a:solidFill>
                <a:latin typeface="+mj-lt"/>
              </a:rPr>
              <a:t>GoLive</a:t>
            </a:r>
            <a:endParaRPr lang="en-GB" sz="6000">
              <a:solidFill>
                <a:schemeClr val="tx2"/>
              </a:solidFill>
              <a:latin typeface="+mj-lt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E04501-4B1A-4B50-8AD4-00113E7D51D7}"/>
              </a:ext>
            </a:extLst>
          </p:cNvPr>
          <p:cNvCxnSpPr>
            <a:cxnSpLocks/>
          </p:cNvCxnSpPr>
          <p:nvPr/>
        </p:nvCxnSpPr>
        <p:spPr>
          <a:xfrm>
            <a:off x="998400" y="3450900"/>
            <a:ext cx="10201413" cy="0"/>
          </a:xfrm>
          <a:prstGeom prst="line">
            <a:avLst/>
          </a:prstGeom>
          <a:ln w="76200" cap="sq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D49FFA-DE09-4FB3-8CC4-82FBE71D2EFF}"/>
              </a:ext>
            </a:extLst>
          </p:cNvPr>
          <p:cNvCxnSpPr/>
          <p:nvPr/>
        </p:nvCxnSpPr>
        <p:spPr>
          <a:xfrm>
            <a:off x="4749800" y="1850171"/>
            <a:ext cx="0" cy="1437412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70D7C01-827E-4AFA-873E-0794425CC584}"/>
              </a:ext>
            </a:extLst>
          </p:cNvPr>
          <p:cNvCxnSpPr>
            <a:cxnSpLocks/>
          </p:cNvCxnSpPr>
          <p:nvPr/>
        </p:nvCxnSpPr>
        <p:spPr>
          <a:xfrm>
            <a:off x="8445500" y="1974850"/>
            <a:ext cx="0" cy="1312733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0FEB33E-4B22-4C31-9791-4A7A61F6694F}"/>
              </a:ext>
            </a:extLst>
          </p:cNvPr>
          <p:cNvCxnSpPr>
            <a:cxnSpLocks/>
          </p:cNvCxnSpPr>
          <p:nvPr/>
        </p:nvCxnSpPr>
        <p:spPr>
          <a:xfrm>
            <a:off x="6229350" y="3649416"/>
            <a:ext cx="0" cy="148803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32A65B6-B390-4607-A122-9F28F2639E60}"/>
              </a:ext>
            </a:extLst>
          </p:cNvPr>
          <p:cNvCxnSpPr>
            <a:cxnSpLocks/>
          </p:cNvCxnSpPr>
          <p:nvPr/>
        </p:nvCxnSpPr>
        <p:spPr>
          <a:xfrm>
            <a:off x="2533650" y="3649416"/>
            <a:ext cx="0" cy="148803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7BE528-C9FC-433E-8F74-1F5536CDC622}"/>
              </a:ext>
            </a:extLst>
          </p:cNvPr>
          <p:cNvCxnSpPr>
            <a:cxnSpLocks/>
          </p:cNvCxnSpPr>
          <p:nvPr/>
        </p:nvCxnSpPr>
        <p:spPr>
          <a:xfrm>
            <a:off x="2225744" y="2381245"/>
            <a:ext cx="0" cy="90633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>
            <a:extLst>
              <a:ext uri="{FF2B5EF4-FFF2-40B4-BE49-F238E27FC236}">
                <a16:creationId xmlns:a16="http://schemas.microsoft.com/office/drawing/2014/main" id="{F111E4AB-518B-75F1-BD51-2C95961EA1FC}"/>
              </a:ext>
            </a:extLst>
          </p:cNvPr>
          <p:cNvSpPr txBox="1"/>
          <p:nvPr/>
        </p:nvSpPr>
        <p:spPr>
          <a:xfrm>
            <a:off x="930059" y="3548068"/>
            <a:ext cx="14040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100">
                <a:solidFill>
                  <a:schemeClr val="tx2"/>
                </a:solidFill>
              </a:rPr>
              <a:t>September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42B811-09F9-9DEC-A75D-8F32AB6E22CE}"/>
              </a:ext>
            </a:extLst>
          </p:cNvPr>
          <p:cNvSpPr txBox="1"/>
          <p:nvPr/>
        </p:nvSpPr>
        <p:spPr>
          <a:xfrm>
            <a:off x="10370784" y="3548067"/>
            <a:ext cx="14040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100">
                <a:solidFill>
                  <a:schemeClr val="tx2"/>
                </a:solidFill>
              </a:rPr>
              <a:t>Dezember 2024</a:t>
            </a:r>
          </a:p>
        </p:txBody>
      </p:sp>
    </p:spTree>
    <p:extLst>
      <p:ext uri="{BB962C8B-B14F-4D97-AF65-F5344CB8AC3E}">
        <p14:creationId xmlns:p14="http://schemas.microsoft.com/office/powerpoint/2010/main" val="343227175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B13EF2-5D37-62DA-F951-A9917C2D1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1E0D9-ECE5-71E5-A1C5-6764BCAFD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2. Das Jira 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27894D-F118-F6A5-3FBE-4E915F31DA7D}"/>
              </a:ext>
            </a:extLst>
          </p:cNvPr>
          <p:cNvSpPr txBox="1"/>
          <p:nvPr/>
        </p:nvSpPr>
        <p:spPr>
          <a:xfrm>
            <a:off x="1188900" y="1336176"/>
            <a:ext cx="1775280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de-DE" sz="8000">
                <a:solidFill>
                  <a:schemeClr val="tx2"/>
                </a:solidFill>
                <a:latin typeface="+mj-lt"/>
              </a:rPr>
              <a:t>134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D73CDE-0D2E-AF1E-7DCE-00FC4153E527}"/>
              </a:ext>
            </a:extLst>
          </p:cNvPr>
          <p:cNvSpPr txBox="1"/>
          <p:nvPr/>
        </p:nvSpPr>
        <p:spPr>
          <a:xfrm>
            <a:off x="1188899" y="2197950"/>
            <a:ext cx="1584229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100">
                <a:solidFill>
                  <a:schemeClr val="tx2"/>
                </a:solidFill>
              </a:rPr>
              <a:t>Tasks sind während des Projekts erstellt worden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8AD3E3E-426F-74CE-88D6-ED0CD9F1ADF5}"/>
              </a:ext>
            </a:extLst>
          </p:cNvPr>
          <p:cNvCxnSpPr/>
          <p:nvPr/>
        </p:nvCxnSpPr>
        <p:spPr>
          <a:xfrm>
            <a:off x="3086100" y="1322388"/>
            <a:ext cx="0" cy="455453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95BD473-4484-7425-033D-5FB7BAB8FCAA}"/>
              </a:ext>
            </a:extLst>
          </p:cNvPr>
          <p:cNvCxnSpPr>
            <a:cxnSpLocks/>
          </p:cNvCxnSpPr>
          <p:nvPr/>
        </p:nvCxnSpPr>
        <p:spPr>
          <a:xfrm flipH="1">
            <a:off x="1171472" y="2770976"/>
            <a:ext cx="1722928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FE50935-1D4F-FC29-922D-AAC63F661F3D}"/>
              </a:ext>
            </a:extLst>
          </p:cNvPr>
          <p:cNvSpPr/>
          <p:nvPr/>
        </p:nvSpPr>
        <p:spPr>
          <a:xfrm>
            <a:off x="8958469" y="1255195"/>
            <a:ext cx="1883810" cy="18838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>
              <a:lnSpc>
                <a:spcPct val="70000"/>
              </a:lnSpc>
              <a:spcAft>
                <a:spcPts val="600"/>
              </a:spcAft>
            </a:pPr>
            <a:r>
              <a:rPr lang="de-DE" sz="6000">
                <a:solidFill>
                  <a:schemeClr val="bg1"/>
                </a:solidFill>
                <a:latin typeface="+mj-lt"/>
              </a:rPr>
              <a:t>15</a:t>
            </a:r>
          </a:p>
          <a:p>
            <a:pPr algn="ctr">
              <a:spcAft>
                <a:spcPts val="600"/>
              </a:spcAft>
            </a:pPr>
            <a:r>
              <a:rPr lang="de-DE" sz="1000" b="1">
                <a:solidFill>
                  <a:schemeClr val="bg1"/>
                </a:solidFill>
              </a:rPr>
              <a:t>Wochen Projektlaufzeit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D5F5E93-7151-0DFC-B7B4-AB71783BF6EF}"/>
              </a:ext>
            </a:extLst>
          </p:cNvPr>
          <p:cNvCxnSpPr/>
          <p:nvPr/>
        </p:nvCxnSpPr>
        <p:spPr>
          <a:xfrm>
            <a:off x="5951538" y="1322388"/>
            <a:ext cx="0" cy="455453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9615F9F-79A1-2CA1-D8A9-CCDF45910FFC}"/>
              </a:ext>
            </a:extLst>
          </p:cNvPr>
          <p:cNvCxnSpPr/>
          <p:nvPr/>
        </p:nvCxnSpPr>
        <p:spPr>
          <a:xfrm>
            <a:off x="8580438" y="1322388"/>
            <a:ext cx="0" cy="455453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D0227C-54D6-C34D-A3EE-967D8107329B}"/>
              </a:ext>
            </a:extLst>
          </p:cNvPr>
          <p:cNvCxnSpPr>
            <a:cxnSpLocks/>
          </p:cNvCxnSpPr>
          <p:nvPr/>
        </p:nvCxnSpPr>
        <p:spPr>
          <a:xfrm flipH="1">
            <a:off x="8746149" y="3429000"/>
            <a:ext cx="231565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EFC5D3-5265-A96C-5ADC-4DF85C0B2588}"/>
              </a:ext>
            </a:extLst>
          </p:cNvPr>
          <p:cNvGrpSpPr/>
          <p:nvPr/>
        </p:nvGrpSpPr>
        <p:grpSpPr>
          <a:xfrm>
            <a:off x="1181492" y="3059724"/>
            <a:ext cx="1712908" cy="2213367"/>
            <a:chOff x="1300555" y="1643064"/>
            <a:chExt cx="1712908" cy="221336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2F23C5-3CB0-DBB0-8C3E-6ECB7CBDC9A1}"/>
                </a:ext>
              </a:extLst>
            </p:cNvPr>
            <p:cNvGrpSpPr/>
            <p:nvPr/>
          </p:nvGrpSpPr>
          <p:grpSpPr>
            <a:xfrm>
              <a:off x="1403350" y="1643064"/>
              <a:ext cx="1528760" cy="1528760"/>
              <a:chOff x="1285874" y="1322388"/>
              <a:chExt cx="1763713" cy="1763713"/>
            </a:xfrm>
          </p:grpSpPr>
          <p:graphicFrame>
            <p:nvGraphicFramePr>
              <p:cNvPr id="21" name="Chart 20">
                <a:extLst>
                  <a:ext uri="{FF2B5EF4-FFF2-40B4-BE49-F238E27FC236}">
                    <a16:creationId xmlns:a16="http://schemas.microsoft.com/office/drawing/2014/main" id="{EB977E64-445F-FC47-1BC9-66A186EEE52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11750303"/>
                  </p:ext>
                </p:extLst>
              </p:nvPr>
            </p:nvGraphicFramePr>
            <p:xfrm>
              <a:off x="1285874" y="1322388"/>
              <a:ext cx="1763713" cy="176371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98E4375-DE0C-65A9-41AB-1AF5EB43766A}"/>
                  </a:ext>
                </a:extLst>
              </p:cNvPr>
              <p:cNvSpPr/>
              <p:nvPr/>
            </p:nvSpPr>
            <p:spPr>
              <a:xfrm>
                <a:off x="1703453" y="1868759"/>
                <a:ext cx="928556" cy="6709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0"/>
              <a:lstStyle/>
              <a:p>
                <a:pPr algn="ctr">
                  <a:lnSpc>
                    <a:spcPct val="70000"/>
                  </a:lnSpc>
                  <a:spcAft>
                    <a:spcPts val="600"/>
                  </a:spcAft>
                </a:pPr>
                <a:r>
                  <a:rPr lang="de-DE" sz="3600">
                    <a:solidFill>
                      <a:schemeClr val="tx2"/>
                    </a:solidFill>
                    <a:latin typeface="+mj-lt"/>
                  </a:rPr>
                  <a:t>100%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B9046FA-F695-3302-A8B3-DC9D3FD5C994}"/>
                </a:ext>
              </a:extLst>
            </p:cNvPr>
            <p:cNvSpPr txBox="1"/>
            <p:nvPr/>
          </p:nvSpPr>
          <p:spPr>
            <a:xfrm>
              <a:off x="1300555" y="3361744"/>
              <a:ext cx="1712908" cy="4946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R="0" lvl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tabLst/>
                <a:defRPr/>
              </a:pPr>
              <a:r>
                <a:rPr lang="de-DE" sz="1000" b="1">
                  <a:solidFill>
                    <a:schemeClr val="tx2"/>
                  </a:solidFill>
                  <a:latin typeface="Arial"/>
                </a:rPr>
                <a:t>der geplanten Tasks sind erfolgreich abgeschlossen worden</a:t>
              </a:r>
              <a:endParaRPr kumimoji="0" lang="de-DE" sz="1000" b="1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D24482-073D-4B67-C51D-4CD3B1D32678}"/>
              </a:ext>
            </a:extLst>
          </p:cNvPr>
          <p:cNvCxnSpPr>
            <a:cxnSpLocks/>
          </p:cNvCxnSpPr>
          <p:nvPr/>
        </p:nvCxnSpPr>
        <p:spPr>
          <a:xfrm flipH="1">
            <a:off x="3243927" y="4392137"/>
            <a:ext cx="2535496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4916880-89B3-D20A-3347-1BA9903164A9}"/>
              </a:ext>
            </a:extLst>
          </p:cNvPr>
          <p:cNvSpPr/>
          <p:nvPr/>
        </p:nvSpPr>
        <p:spPr>
          <a:xfrm>
            <a:off x="9727946" y="3740801"/>
            <a:ext cx="1679575" cy="833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de-DE" sz="6000">
                <a:solidFill>
                  <a:schemeClr val="tx2"/>
                </a:solidFill>
                <a:latin typeface="+mj-lt"/>
              </a:rPr>
              <a:t>6 (+2)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1200">
                <a:solidFill>
                  <a:schemeClr val="tx2"/>
                </a:solidFill>
              </a:rPr>
              <a:t>Features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C83E60-C076-08B1-39AE-804D1A6B696C}"/>
              </a:ext>
            </a:extLst>
          </p:cNvPr>
          <p:cNvSpPr/>
          <p:nvPr/>
        </p:nvSpPr>
        <p:spPr>
          <a:xfrm>
            <a:off x="9727945" y="4807586"/>
            <a:ext cx="1679575" cy="8336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de-DE" sz="6000">
                <a:solidFill>
                  <a:schemeClr val="tx2"/>
                </a:solidFill>
                <a:latin typeface="+mj-lt"/>
              </a:rPr>
              <a:t>16 (+4)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1200">
                <a:solidFill>
                  <a:schemeClr val="tx2"/>
                </a:solidFill>
              </a:rPr>
              <a:t>User Stories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B151A05-7533-D272-FAB1-B85FE4C2D41F}"/>
              </a:ext>
            </a:extLst>
          </p:cNvPr>
          <p:cNvSpPr/>
          <p:nvPr/>
        </p:nvSpPr>
        <p:spPr>
          <a:xfrm>
            <a:off x="6250090" y="1330008"/>
            <a:ext cx="2043998" cy="867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de-DE" sz="6600">
                <a:solidFill>
                  <a:schemeClr val="accent5"/>
                </a:solidFill>
                <a:latin typeface="+mj-lt"/>
              </a:rPr>
              <a:t>11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1000" b="1">
                <a:solidFill>
                  <a:srgbClr val="00338D"/>
                </a:solidFill>
              </a:rPr>
              <a:t>Erstellte </a:t>
            </a:r>
            <a:r>
              <a:rPr lang="de-DE" sz="1000" b="1" err="1">
                <a:solidFill>
                  <a:srgbClr val="00338D"/>
                </a:solidFill>
              </a:rPr>
              <a:t>Deliverables</a:t>
            </a:r>
            <a:endParaRPr lang="de-DE" sz="1000" b="1">
              <a:solidFill>
                <a:srgbClr val="00338D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BB66A1-E317-524C-E9AB-B7B7FEA65425}"/>
              </a:ext>
            </a:extLst>
          </p:cNvPr>
          <p:cNvSpPr txBox="1"/>
          <p:nvPr/>
        </p:nvSpPr>
        <p:spPr>
          <a:xfrm>
            <a:off x="3238474" y="1398383"/>
            <a:ext cx="231846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75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</a:rPr>
              <a:t>Burn Down Chart:</a:t>
            </a:r>
            <a:endParaRPr kumimoji="0" lang="de-DE" sz="10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006FE08-7D9F-9D38-B7A8-A176F45365D1}"/>
              </a:ext>
            </a:extLst>
          </p:cNvPr>
          <p:cNvSpPr/>
          <p:nvPr/>
        </p:nvSpPr>
        <p:spPr>
          <a:xfrm>
            <a:off x="3981037" y="4599311"/>
            <a:ext cx="1738928" cy="6463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70000"/>
              </a:lnSpc>
            </a:pPr>
            <a:r>
              <a:rPr lang="de-DE" sz="6000">
                <a:solidFill>
                  <a:schemeClr val="tx2"/>
                </a:solidFill>
                <a:latin typeface="+mj-lt"/>
              </a:rPr>
              <a:t>6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A68E68C-549A-9C62-56AA-84F04EBB01E8}"/>
              </a:ext>
            </a:extLst>
          </p:cNvPr>
          <p:cNvCxnSpPr>
            <a:cxnSpLocks/>
          </p:cNvCxnSpPr>
          <p:nvPr/>
        </p:nvCxnSpPr>
        <p:spPr>
          <a:xfrm flipH="1">
            <a:off x="6096000" y="2590544"/>
            <a:ext cx="231565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3385470-CDC3-8854-DBB1-DC5A13DDB3BF}"/>
              </a:ext>
            </a:extLst>
          </p:cNvPr>
          <p:cNvGrpSpPr/>
          <p:nvPr/>
        </p:nvGrpSpPr>
        <p:grpSpPr>
          <a:xfrm>
            <a:off x="3332061" y="4621252"/>
            <a:ext cx="507245" cy="507245"/>
            <a:chOff x="2178173" y="7523647"/>
            <a:chExt cx="495086" cy="495086"/>
          </a:xfrm>
          <a:solidFill>
            <a:schemeClr val="tx2"/>
          </a:solidFill>
        </p:grpSpPr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D266F625-E13B-F498-010C-36C86E1AAA7D}"/>
                </a:ext>
              </a:extLst>
            </p:cNvPr>
            <p:cNvSpPr/>
            <p:nvPr/>
          </p:nvSpPr>
          <p:spPr>
            <a:xfrm>
              <a:off x="2178173" y="7523647"/>
              <a:ext cx="495086" cy="495086"/>
            </a:xfrm>
            <a:custGeom>
              <a:avLst/>
              <a:gdLst>
                <a:gd name="connsiteX0" fmla="*/ 43684 w 495086"/>
                <a:gd name="connsiteY0" fmla="*/ 0 h 495086"/>
                <a:gd name="connsiteX1" fmla="*/ 0 w 495086"/>
                <a:gd name="connsiteY1" fmla="*/ 0 h 495086"/>
                <a:gd name="connsiteX2" fmla="*/ 0 w 495086"/>
                <a:gd name="connsiteY2" fmla="*/ 495087 h 495086"/>
                <a:gd name="connsiteX3" fmla="*/ 495087 w 495086"/>
                <a:gd name="connsiteY3" fmla="*/ 495087 h 495086"/>
                <a:gd name="connsiteX4" fmla="*/ 495087 w 495086"/>
                <a:gd name="connsiteY4" fmla="*/ 451403 h 495086"/>
                <a:gd name="connsiteX5" fmla="*/ 43684 w 495086"/>
                <a:gd name="connsiteY5" fmla="*/ 451403 h 495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5086" h="495086">
                  <a:moveTo>
                    <a:pt x="43684" y="0"/>
                  </a:moveTo>
                  <a:lnTo>
                    <a:pt x="0" y="0"/>
                  </a:lnTo>
                  <a:lnTo>
                    <a:pt x="0" y="495087"/>
                  </a:lnTo>
                  <a:lnTo>
                    <a:pt x="495087" y="495087"/>
                  </a:lnTo>
                  <a:lnTo>
                    <a:pt x="495087" y="451403"/>
                  </a:lnTo>
                  <a:lnTo>
                    <a:pt x="43684" y="451403"/>
                  </a:lnTo>
                  <a:close/>
                </a:path>
              </a:pathLst>
            </a:custGeom>
            <a:grpFill/>
            <a:ln w="7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48EEF4DE-885E-06BB-44F4-CA80A8526560}"/>
                </a:ext>
              </a:extLst>
            </p:cNvPr>
            <p:cNvSpPr/>
            <p:nvPr/>
          </p:nvSpPr>
          <p:spPr>
            <a:xfrm>
              <a:off x="2265541" y="7676542"/>
              <a:ext cx="80087" cy="254824"/>
            </a:xfrm>
            <a:custGeom>
              <a:avLst/>
              <a:gdLst>
                <a:gd name="connsiteX0" fmla="*/ 0 w 80087"/>
                <a:gd name="connsiteY0" fmla="*/ 0 h 254824"/>
                <a:gd name="connsiteX1" fmla="*/ 80088 w 80087"/>
                <a:gd name="connsiteY1" fmla="*/ 0 h 254824"/>
                <a:gd name="connsiteX2" fmla="*/ 80088 w 80087"/>
                <a:gd name="connsiteY2" fmla="*/ 254824 h 254824"/>
                <a:gd name="connsiteX3" fmla="*/ 0 w 80087"/>
                <a:gd name="connsiteY3" fmla="*/ 254824 h 25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87" h="254824">
                  <a:moveTo>
                    <a:pt x="0" y="0"/>
                  </a:moveTo>
                  <a:lnTo>
                    <a:pt x="80088" y="0"/>
                  </a:lnTo>
                  <a:lnTo>
                    <a:pt x="80088" y="254824"/>
                  </a:lnTo>
                  <a:lnTo>
                    <a:pt x="0" y="254824"/>
                  </a:lnTo>
                  <a:close/>
                </a:path>
              </a:pathLst>
            </a:custGeom>
            <a:grpFill/>
            <a:ln w="7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97D9EF3-EC95-A0E8-2011-5DFFA1EF535C}"/>
                </a:ext>
              </a:extLst>
            </p:cNvPr>
            <p:cNvSpPr/>
            <p:nvPr/>
          </p:nvSpPr>
          <p:spPr>
            <a:xfrm>
              <a:off x="2374752" y="7523647"/>
              <a:ext cx="80087" cy="407718"/>
            </a:xfrm>
            <a:custGeom>
              <a:avLst/>
              <a:gdLst>
                <a:gd name="connsiteX0" fmla="*/ 0 w 80087"/>
                <a:gd name="connsiteY0" fmla="*/ 0 h 407718"/>
                <a:gd name="connsiteX1" fmla="*/ 80088 w 80087"/>
                <a:gd name="connsiteY1" fmla="*/ 0 h 407718"/>
                <a:gd name="connsiteX2" fmla="*/ 80088 w 80087"/>
                <a:gd name="connsiteY2" fmla="*/ 407719 h 407718"/>
                <a:gd name="connsiteX3" fmla="*/ 0 w 80087"/>
                <a:gd name="connsiteY3" fmla="*/ 407719 h 40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87" h="407718">
                  <a:moveTo>
                    <a:pt x="0" y="0"/>
                  </a:moveTo>
                  <a:lnTo>
                    <a:pt x="80088" y="0"/>
                  </a:lnTo>
                  <a:lnTo>
                    <a:pt x="80088" y="407719"/>
                  </a:lnTo>
                  <a:lnTo>
                    <a:pt x="0" y="407719"/>
                  </a:lnTo>
                  <a:close/>
                </a:path>
              </a:pathLst>
            </a:custGeom>
            <a:grpFill/>
            <a:ln w="7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636708F-9318-FFE0-E3F9-6647869A5B86}"/>
                </a:ext>
              </a:extLst>
            </p:cNvPr>
            <p:cNvSpPr/>
            <p:nvPr/>
          </p:nvSpPr>
          <p:spPr>
            <a:xfrm>
              <a:off x="2483962" y="7676542"/>
              <a:ext cx="80087" cy="254824"/>
            </a:xfrm>
            <a:custGeom>
              <a:avLst/>
              <a:gdLst>
                <a:gd name="connsiteX0" fmla="*/ 0 w 80087"/>
                <a:gd name="connsiteY0" fmla="*/ 0 h 254824"/>
                <a:gd name="connsiteX1" fmla="*/ 80088 w 80087"/>
                <a:gd name="connsiteY1" fmla="*/ 0 h 254824"/>
                <a:gd name="connsiteX2" fmla="*/ 80088 w 80087"/>
                <a:gd name="connsiteY2" fmla="*/ 254824 h 254824"/>
                <a:gd name="connsiteX3" fmla="*/ 0 w 80087"/>
                <a:gd name="connsiteY3" fmla="*/ 254824 h 25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87" h="254824">
                  <a:moveTo>
                    <a:pt x="0" y="0"/>
                  </a:moveTo>
                  <a:lnTo>
                    <a:pt x="80088" y="0"/>
                  </a:lnTo>
                  <a:lnTo>
                    <a:pt x="80088" y="254824"/>
                  </a:lnTo>
                  <a:lnTo>
                    <a:pt x="0" y="254824"/>
                  </a:lnTo>
                  <a:close/>
                </a:path>
              </a:pathLst>
            </a:custGeom>
            <a:grpFill/>
            <a:ln w="7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3920B94-B85E-CDE2-ED95-F7CEE4D99FCF}"/>
                </a:ext>
              </a:extLst>
            </p:cNvPr>
            <p:cNvSpPr/>
            <p:nvPr/>
          </p:nvSpPr>
          <p:spPr>
            <a:xfrm>
              <a:off x="2593172" y="7800313"/>
              <a:ext cx="80087" cy="131052"/>
            </a:xfrm>
            <a:custGeom>
              <a:avLst/>
              <a:gdLst>
                <a:gd name="connsiteX0" fmla="*/ 0 w 80087"/>
                <a:gd name="connsiteY0" fmla="*/ 0 h 131052"/>
                <a:gd name="connsiteX1" fmla="*/ 80088 w 80087"/>
                <a:gd name="connsiteY1" fmla="*/ 0 h 131052"/>
                <a:gd name="connsiteX2" fmla="*/ 80088 w 80087"/>
                <a:gd name="connsiteY2" fmla="*/ 131052 h 131052"/>
                <a:gd name="connsiteX3" fmla="*/ 0 w 80087"/>
                <a:gd name="connsiteY3" fmla="*/ 131052 h 131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87" h="131052">
                  <a:moveTo>
                    <a:pt x="0" y="0"/>
                  </a:moveTo>
                  <a:lnTo>
                    <a:pt x="80088" y="0"/>
                  </a:lnTo>
                  <a:lnTo>
                    <a:pt x="80088" y="131052"/>
                  </a:lnTo>
                  <a:lnTo>
                    <a:pt x="0" y="131052"/>
                  </a:lnTo>
                  <a:close/>
                </a:path>
              </a:pathLst>
            </a:custGeom>
            <a:grpFill/>
            <a:ln w="72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8" name="Grafik 7">
            <a:extLst>
              <a:ext uri="{FF2B5EF4-FFF2-40B4-BE49-F238E27FC236}">
                <a16:creationId xmlns:a16="http://schemas.microsoft.com/office/drawing/2014/main" id="{5532FC97-A1E6-C94A-0D3B-10485BF85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164" y="1743771"/>
            <a:ext cx="2728151" cy="2558849"/>
          </a:xfrm>
          <a:prstGeom prst="rect">
            <a:avLst/>
          </a:prstGeom>
        </p:spPr>
      </p:pic>
      <p:sp>
        <p:nvSpPr>
          <p:cNvPr id="9" name="Rectangle 56">
            <a:extLst>
              <a:ext uri="{FF2B5EF4-FFF2-40B4-BE49-F238E27FC236}">
                <a16:creationId xmlns:a16="http://schemas.microsoft.com/office/drawing/2014/main" id="{E1C9868F-00B8-26A0-2989-2BBCEADCE011}"/>
              </a:ext>
            </a:extLst>
          </p:cNvPr>
          <p:cNvSpPr/>
          <p:nvPr/>
        </p:nvSpPr>
        <p:spPr>
          <a:xfrm>
            <a:off x="4383607" y="4801557"/>
            <a:ext cx="1738928" cy="357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1100">
                <a:solidFill>
                  <a:schemeClr val="tx2"/>
                </a:solidFill>
              </a:rPr>
              <a:t>Sprints sind </a:t>
            </a:r>
            <a:br>
              <a:rPr lang="de-DE" sz="1100">
                <a:solidFill>
                  <a:schemeClr val="tx2"/>
                </a:solidFill>
              </a:rPr>
            </a:br>
            <a:r>
              <a:rPr lang="de-DE" sz="1100">
                <a:solidFill>
                  <a:schemeClr val="tx2"/>
                </a:solidFill>
              </a:rPr>
              <a:t>durchgeführt worden…</a:t>
            </a:r>
          </a:p>
        </p:txBody>
      </p:sp>
      <p:sp>
        <p:nvSpPr>
          <p:cNvPr id="11" name="Rectangle 56">
            <a:extLst>
              <a:ext uri="{FF2B5EF4-FFF2-40B4-BE49-F238E27FC236}">
                <a16:creationId xmlns:a16="http://schemas.microsoft.com/office/drawing/2014/main" id="{273A9D99-D08C-9499-D451-EC288EA87E8A}"/>
              </a:ext>
            </a:extLst>
          </p:cNvPr>
          <p:cNvSpPr/>
          <p:nvPr/>
        </p:nvSpPr>
        <p:spPr>
          <a:xfrm>
            <a:off x="3242150" y="5476069"/>
            <a:ext cx="2102685" cy="3579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de-DE" sz="1100">
                <a:solidFill>
                  <a:schemeClr val="tx2"/>
                </a:solidFill>
              </a:rPr>
              <a:t>…mit einer durchschnittlichen Laufzeit von </a:t>
            </a:r>
            <a:r>
              <a:rPr lang="de-DE" sz="1100" b="1">
                <a:solidFill>
                  <a:schemeClr val="tx2"/>
                </a:solidFill>
              </a:rPr>
              <a:t>ca. 2 Wochen</a:t>
            </a:r>
          </a:p>
        </p:txBody>
      </p:sp>
      <p:pic>
        <p:nvPicPr>
          <p:cNvPr id="17" name="Grafik 16" descr="Flussdiagramm mit einfarbiger Füllung">
            <a:extLst>
              <a:ext uri="{FF2B5EF4-FFF2-40B4-BE49-F238E27FC236}">
                <a16:creationId xmlns:a16="http://schemas.microsoft.com/office/drawing/2014/main" id="{17654001-6E0A-E264-96EF-34CF69AE8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6976" y="3808042"/>
            <a:ext cx="646297" cy="646297"/>
          </a:xfrm>
          <a:prstGeom prst="rect">
            <a:avLst/>
          </a:prstGeom>
        </p:spPr>
      </p:pic>
      <p:pic>
        <p:nvPicPr>
          <p:cNvPr id="25" name="Grafik 24" descr="Glühbirne und Zahnrad mit einfarbiger Füllung">
            <a:extLst>
              <a:ext uri="{FF2B5EF4-FFF2-40B4-BE49-F238E27FC236}">
                <a16:creationId xmlns:a16="http://schemas.microsoft.com/office/drawing/2014/main" id="{80C4990D-4570-71EA-1F3C-F8554407D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16976" y="4829772"/>
            <a:ext cx="646297" cy="646297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6F89BB28-3D26-F557-B7B2-2F4D1BE581DB}"/>
              </a:ext>
            </a:extLst>
          </p:cNvPr>
          <p:cNvSpPr txBox="1"/>
          <p:nvPr/>
        </p:nvSpPr>
        <p:spPr>
          <a:xfrm>
            <a:off x="12621986" y="19431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de-DE" sz="1500" b="1">
              <a:solidFill>
                <a:schemeClr val="tx2"/>
              </a:solidFill>
            </a:endParaRP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BD206AE0-92DE-32BA-91E4-94A291130D22}"/>
              </a:ext>
            </a:extLst>
          </p:cNvPr>
          <p:cNvSpPr txBox="1"/>
          <p:nvPr/>
        </p:nvSpPr>
        <p:spPr>
          <a:xfrm>
            <a:off x="7785100" y="1397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de-DE" sz="1500" b="1">
              <a:solidFill>
                <a:schemeClr val="tx2"/>
              </a:solidFill>
            </a:endParaRPr>
          </a:p>
        </p:txBody>
      </p:sp>
      <p:grpSp>
        <p:nvGrpSpPr>
          <p:cNvPr id="33" name="Group 14">
            <a:extLst>
              <a:ext uri="{FF2B5EF4-FFF2-40B4-BE49-F238E27FC236}">
                <a16:creationId xmlns:a16="http://schemas.microsoft.com/office/drawing/2014/main" id="{F8E7D1F4-5711-C0A7-A276-FAC5FD3031D4}"/>
              </a:ext>
            </a:extLst>
          </p:cNvPr>
          <p:cNvGrpSpPr/>
          <p:nvPr/>
        </p:nvGrpSpPr>
        <p:grpSpPr>
          <a:xfrm rot="5400000">
            <a:off x="5909195" y="3426268"/>
            <a:ext cx="2657292" cy="1924205"/>
            <a:chOff x="8867775" y="2947243"/>
            <a:chExt cx="1512000" cy="1080000"/>
          </a:xfrm>
        </p:grpSpPr>
        <p:sp>
          <p:nvSpPr>
            <p:cNvPr id="40" name="Rectangle: Rounded Corners 21">
              <a:extLst>
                <a:ext uri="{FF2B5EF4-FFF2-40B4-BE49-F238E27FC236}">
                  <a16:creationId xmlns:a16="http://schemas.microsoft.com/office/drawing/2014/main" id="{2E00BF83-E045-DC5C-7351-FB4D32F489B1}"/>
                </a:ext>
              </a:extLst>
            </p:cNvPr>
            <p:cNvSpPr/>
            <p:nvPr/>
          </p:nvSpPr>
          <p:spPr>
            <a:xfrm>
              <a:off x="8867775" y="2947243"/>
              <a:ext cx="1512000" cy="1080000"/>
            </a:xfrm>
            <a:prstGeom prst="roundRect">
              <a:avLst>
                <a:gd name="adj" fmla="val 454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>
                <a:solidFill>
                  <a:schemeClr val="bg1"/>
                </a:solidFill>
              </a:endParaRPr>
            </a:p>
          </p:txBody>
        </p:sp>
        <p:sp>
          <p:nvSpPr>
            <p:cNvPr id="41" name="Rectangle 22">
              <a:extLst>
                <a:ext uri="{FF2B5EF4-FFF2-40B4-BE49-F238E27FC236}">
                  <a16:creationId xmlns:a16="http://schemas.microsoft.com/office/drawing/2014/main" id="{DEC3EA0E-8456-0261-EAEF-57DA1C2328E0}"/>
                </a:ext>
              </a:extLst>
            </p:cNvPr>
            <p:cNvSpPr/>
            <p:nvPr/>
          </p:nvSpPr>
          <p:spPr>
            <a:xfrm>
              <a:off x="8961918" y="2990850"/>
              <a:ext cx="1323714" cy="99278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>
                <a:solidFill>
                  <a:schemeClr val="bg1"/>
                </a:solidFill>
              </a:endParaRPr>
            </a:p>
          </p:txBody>
        </p:sp>
      </p:grpSp>
      <p:pic>
        <p:nvPicPr>
          <p:cNvPr id="43" name="Picture 2" descr="Jira Logo">
            <a:extLst>
              <a:ext uri="{FF2B5EF4-FFF2-40B4-BE49-F238E27FC236}">
                <a16:creationId xmlns:a16="http://schemas.microsoft.com/office/drawing/2014/main" id="{66ED8D39-CBB8-6481-D1E7-B9D3AB143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585" y="3982758"/>
            <a:ext cx="1674509" cy="818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feld 44">
            <a:extLst>
              <a:ext uri="{FF2B5EF4-FFF2-40B4-BE49-F238E27FC236}">
                <a16:creationId xmlns:a16="http://schemas.microsoft.com/office/drawing/2014/main" id="{5FC99942-DF4F-CCB4-9D2D-EDBA87CD8D3E}"/>
              </a:ext>
            </a:extLst>
          </p:cNvPr>
          <p:cNvSpPr txBox="1"/>
          <p:nvPr/>
        </p:nvSpPr>
        <p:spPr>
          <a:xfrm>
            <a:off x="11569700" y="927100"/>
            <a:ext cx="0" cy="0"/>
          </a:xfrm>
          <a:prstGeom prst="rect">
            <a:avLst/>
          </a:prstGeom>
        </p:spPr>
        <p:txBody>
          <a:bodyPr vert="horz" wrap="none" lIns="0" tIns="0" rIns="0" bIns="0" rtlCol="0" anchor="t" anchorCtr="0">
            <a:noAutofit/>
          </a:bodyPr>
          <a:lstStyle/>
          <a:p>
            <a:pPr algn="l">
              <a:spcAft>
                <a:spcPts val="600"/>
              </a:spcAft>
            </a:pPr>
            <a:endParaRPr lang="de-DE" sz="1500" b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99551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1EBC4-C071-3BF9-F0AF-39AF1CFD0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hlinkClick r:id="rId3"/>
            <a:extLst>
              <a:ext uri="{FF2B5EF4-FFF2-40B4-BE49-F238E27FC236}">
                <a16:creationId xmlns:a16="http://schemas.microsoft.com/office/drawing/2014/main" id="{AC84B277-AD4A-E9F2-E55F-72D39E926C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6344"/>
          <a:stretch/>
        </p:blipFill>
        <p:spPr>
          <a:xfrm>
            <a:off x="3326230" y="-23058"/>
            <a:ext cx="9008010" cy="68810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0DF277-FD53-9386-83FA-B3ED3CAFB2F9}"/>
              </a:ext>
            </a:extLst>
          </p:cNvPr>
          <p:cNvSpPr txBox="1"/>
          <p:nvPr/>
        </p:nvSpPr>
        <p:spPr>
          <a:xfrm>
            <a:off x="2608545" y="3795619"/>
            <a:ext cx="2611292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de-DE" sz="4000" noProof="0">
                <a:solidFill>
                  <a:schemeClr val="tx2"/>
                </a:solidFill>
                <a:latin typeface="+mj-lt"/>
              </a:rPr>
              <a:t>Festlegung der </a:t>
            </a:r>
            <a:br>
              <a:rPr lang="de-DE" sz="4000" noProof="0">
                <a:solidFill>
                  <a:schemeClr val="tx2"/>
                </a:solidFill>
                <a:latin typeface="+mj-lt"/>
              </a:rPr>
            </a:br>
            <a:r>
              <a:rPr lang="de-DE" sz="4000" noProof="0" err="1">
                <a:solidFill>
                  <a:schemeClr val="tx2"/>
                </a:solidFill>
                <a:latin typeface="+mj-lt"/>
              </a:rPr>
              <a:t>Requirements</a:t>
            </a:r>
            <a:r>
              <a:rPr lang="de-DE" sz="4000" noProof="0">
                <a:solidFill>
                  <a:schemeClr val="tx2"/>
                </a:solidFill>
                <a:latin typeface="+mj-lt"/>
              </a:rPr>
              <a:t> &amp; </a:t>
            </a:r>
            <a:br>
              <a:rPr lang="de-DE" sz="4000" noProof="0">
                <a:solidFill>
                  <a:schemeClr val="tx2"/>
                </a:solidFill>
                <a:latin typeface="+mj-lt"/>
              </a:rPr>
            </a:br>
            <a:r>
              <a:rPr lang="de-DE" sz="4000" noProof="0">
                <a:solidFill>
                  <a:schemeClr val="tx2"/>
                </a:solidFill>
                <a:latin typeface="+mj-lt"/>
              </a:rPr>
              <a:t>Vorbereitung der </a:t>
            </a:r>
            <a:br>
              <a:rPr lang="de-DE" sz="4000" noProof="0">
                <a:solidFill>
                  <a:schemeClr val="tx2"/>
                </a:solidFill>
                <a:latin typeface="+mj-lt"/>
              </a:rPr>
            </a:br>
            <a:r>
              <a:rPr lang="de-DE" sz="4000" noProof="0">
                <a:solidFill>
                  <a:schemeClr val="tx2"/>
                </a:solidFill>
                <a:latin typeface="+mj-lt"/>
              </a:rPr>
              <a:t>Sprints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A43A338-4BBB-D294-1B65-35FEDAEE33FA}"/>
              </a:ext>
            </a:extLst>
          </p:cNvPr>
          <p:cNvCxnSpPr>
            <a:cxnSpLocks/>
          </p:cNvCxnSpPr>
          <p:nvPr/>
        </p:nvCxnSpPr>
        <p:spPr>
          <a:xfrm>
            <a:off x="2533650" y="3649416"/>
            <a:ext cx="0" cy="1869752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7599885-683F-ED95-6ACB-0893A24F86F9}"/>
              </a:ext>
            </a:extLst>
          </p:cNvPr>
          <p:cNvCxnSpPr>
            <a:cxnSpLocks/>
          </p:cNvCxnSpPr>
          <p:nvPr/>
        </p:nvCxnSpPr>
        <p:spPr>
          <a:xfrm>
            <a:off x="2147924" y="2381245"/>
            <a:ext cx="0" cy="90633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8">
            <a:extLst>
              <a:ext uri="{FF2B5EF4-FFF2-40B4-BE49-F238E27FC236}">
                <a16:creationId xmlns:a16="http://schemas.microsoft.com/office/drawing/2014/main" id="{C7EF6D93-B395-3E8C-D0BB-70DF8BF7509B}"/>
              </a:ext>
            </a:extLst>
          </p:cNvPr>
          <p:cNvSpPr txBox="1"/>
          <p:nvPr/>
        </p:nvSpPr>
        <p:spPr>
          <a:xfrm>
            <a:off x="803702" y="2355548"/>
            <a:ext cx="1280800" cy="7755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de-DE" sz="3600" noProof="0">
                <a:solidFill>
                  <a:schemeClr val="tx2"/>
                </a:solidFill>
                <a:latin typeface="+mj-lt"/>
              </a:rPr>
              <a:t>Start des </a:t>
            </a:r>
            <a:br>
              <a:rPr lang="de-DE" sz="3600" noProof="0">
                <a:solidFill>
                  <a:schemeClr val="tx2"/>
                </a:solidFill>
                <a:latin typeface="+mj-lt"/>
              </a:rPr>
            </a:br>
            <a:r>
              <a:rPr lang="de-DE" sz="3600" noProof="0">
                <a:solidFill>
                  <a:schemeClr val="tx2"/>
                </a:solidFill>
                <a:latin typeface="+mj-lt"/>
              </a:rPr>
              <a:t>Projekts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9C761789-1894-6E45-6F53-6984646AAC57}"/>
              </a:ext>
            </a:extLst>
          </p:cNvPr>
          <p:cNvSpPr txBox="1"/>
          <p:nvPr/>
        </p:nvSpPr>
        <p:spPr>
          <a:xfrm>
            <a:off x="965495" y="3561503"/>
            <a:ext cx="1176043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1000" b="1" noProof="0">
                <a:solidFill>
                  <a:schemeClr val="tx2"/>
                </a:solidFill>
              </a:rPr>
              <a:t>September 2024</a:t>
            </a: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FBA984AE-333B-5810-30B9-86F0A10BA470}"/>
              </a:ext>
            </a:extLst>
          </p:cNvPr>
          <p:cNvSpPr/>
          <p:nvPr/>
        </p:nvSpPr>
        <p:spPr>
          <a:xfrm>
            <a:off x="-180109" y="-111730"/>
            <a:ext cx="5877772" cy="7149837"/>
          </a:xfrm>
          <a:prstGeom prst="rect">
            <a:avLst/>
          </a:prstGeom>
          <a:gradFill>
            <a:gsLst>
              <a:gs pos="0">
                <a:schemeClr val="accent5"/>
              </a:gs>
              <a:gs pos="94000">
                <a:schemeClr val="accent1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de-DE" sz="1500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4B7C415-4396-DEDB-D9A8-C7C3C013B971}"/>
              </a:ext>
            </a:extLst>
          </p:cNvPr>
          <p:cNvSpPr txBox="1">
            <a:spLocks/>
          </p:cNvSpPr>
          <p:nvPr/>
        </p:nvSpPr>
        <p:spPr>
          <a:xfrm>
            <a:off x="686838" y="1428419"/>
            <a:ext cx="4143878" cy="2367199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88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8000"/>
              <a:t>Live Demo Jira Board</a:t>
            </a:r>
          </a:p>
        </p:txBody>
      </p:sp>
      <p:pic>
        <p:nvPicPr>
          <p:cNvPr id="29" name="Picture 2" descr="Jira Logo">
            <a:extLst>
              <a:ext uri="{FF2B5EF4-FFF2-40B4-BE49-F238E27FC236}">
                <a16:creationId xmlns:a16="http://schemas.microsoft.com/office/drawing/2014/main" id="{6D6DBECD-CD00-2E91-EFDC-32DA1FA73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67" y="4225976"/>
            <a:ext cx="3095621" cy="151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fik 32">
            <a:hlinkClick r:id="rId3"/>
            <a:extLst>
              <a:ext uri="{FF2B5EF4-FFF2-40B4-BE49-F238E27FC236}">
                <a16:creationId xmlns:a16="http://schemas.microsoft.com/office/drawing/2014/main" id="{BE11523B-E950-9624-DECC-535EC970F2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82511" y="678603"/>
            <a:ext cx="5486400" cy="576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1371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0CA3D-EC5C-4D8F-6B24-76FCAA152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8">
            <a:extLst>
              <a:ext uri="{FF2B5EF4-FFF2-40B4-BE49-F238E27FC236}">
                <a16:creationId xmlns:a16="http://schemas.microsoft.com/office/drawing/2014/main" id="{C943543E-14DA-7D19-17CF-75052F09890A}"/>
              </a:ext>
            </a:extLst>
          </p:cNvPr>
          <p:cNvSpPr/>
          <p:nvPr/>
        </p:nvSpPr>
        <p:spPr>
          <a:xfrm flipH="1">
            <a:off x="5997712" y="749300"/>
            <a:ext cx="5758240" cy="3745081"/>
          </a:xfrm>
          <a:custGeom>
            <a:avLst/>
            <a:gdLst>
              <a:gd name="connsiteX0" fmla="*/ 0 w 1467333"/>
              <a:gd name="connsiteY0" fmla="*/ 0 h 2294728"/>
              <a:gd name="connsiteX1" fmla="*/ 1467333 w 1467333"/>
              <a:gd name="connsiteY1" fmla="*/ 0 h 2294728"/>
              <a:gd name="connsiteX2" fmla="*/ 1467333 w 1467333"/>
              <a:gd name="connsiteY2" fmla="*/ 1990923 h 2294728"/>
              <a:gd name="connsiteX3" fmla="*/ 1123892 w 1467333"/>
              <a:gd name="connsiteY3" fmla="*/ 1990923 h 2294728"/>
              <a:gd name="connsiteX4" fmla="*/ 1123892 w 1467333"/>
              <a:gd name="connsiteY4" fmla="*/ 2294728 h 2294728"/>
              <a:gd name="connsiteX5" fmla="*/ 771478 w 1467333"/>
              <a:gd name="connsiteY5" fmla="*/ 1990923 h 2294728"/>
              <a:gd name="connsiteX6" fmla="*/ 0 w 1467333"/>
              <a:gd name="connsiteY6" fmla="*/ 1990923 h 22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7333" h="2294728">
                <a:moveTo>
                  <a:pt x="0" y="0"/>
                </a:moveTo>
                <a:lnTo>
                  <a:pt x="1467333" y="0"/>
                </a:lnTo>
                <a:lnTo>
                  <a:pt x="1467333" y="1990923"/>
                </a:lnTo>
                <a:lnTo>
                  <a:pt x="1123892" y="1990923"/>
                </a:lnTo>
                <a:lnTo>
                  <a:pt x="1123892" y="2294728"/>
                </a:lnTo>
                <a:lnTo>
                  <a:pt x="771478" y="1990923"/>
                </a:lnTo>
                <a:lnTo>
                  <a:pt x="0" y="1990923"/>
                </a:lnTo>
                <a:close/>
              </a:path>
            </a:pathLst>
          </a:custGeom>
          <a:solidFill>
            <a:srgbClr val="2A2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0" rIns="72000" bIns="72000" rtlCol="0" anchor="t" anchorCtr="0">
            <a:noAutofit/>
          </a:bodyPr>
          <a:lstStyle/>
          <a:p>
            <a:pPr algn="ctr"/>
            <a:endParaRPr lang="de-DE" sz="1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3A722-2A36-3B7B-738A-6E4E5E930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3. Der Code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C848D3-1CEA-0A70-6CC9-281E49CC06F4}"/>
              </a:ext>
            </a:extLst>
          </p:cNvPr>
          <p:cNvSpPr/>
          <p:nvPr/>
        </p:nvSpPr>
        <p:spPr>
          <a:xfrm>
            <a:off x="2555710" y="1441054"/>
            <a:ext cx="1618290" cy="2063649"/>
          </a:xfrm>
          <a:custGeom>
            <a:avLst/>
            <a:gdLst>
              <a:gd name="connsiteX0" fmla="*/ 0 w 1467333"/>
              <a:gd name="connsiteY0" fmla="*/ 0 h 2294728"/>
              <a:gd name="connsiteX1" fmla="*/ 1467333 w 1467333"/>
              <a:gd name="connsiteY1" fmla="*/ 0 h 2294728"/>
              <a:gd name="connsiteX2" fmla="*/ 1467333 w 1467333"/>
              <a:gd name="connsiteY2" fmla="*/ 1990923 h 2294728"/>
              <a:gd name="connsiteX3" fmla="*/ 1123892 w 1467333"/>
              <a:gd name="connsiteY3" fmla="*/ 1990923 h 2294728"/>
              <a:gd name="connsiteX4" fmla="*/ 1123892 w 1467333"/>
              <a:gd name="connsiteY4" fmla="*/ 2294728 h 2294728"/>
              <a:gd name="connsiteX5" fmla="*/ 771478 w 1467333"/>
              <a:gd name="connsiteY5" fmla="*/ 1990923 h 2294728"/>
              <a:gd name="connsiteX6" fmla="*/ 0 w 1467333"/>
              <a:gd name="connsiteY6" fmla="*/ 1990923 h 22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7333" h="2294728">
                <a:moveTo>
                  <a:pt x="0" y="0"/>
                </a:moveTo>
                <a:lnTo>
                  <a:pt x="1467333" y="0"/>
                </a:lnTo>
                <a:lnTo>
                  <a:pt x="1467333" y="1990923"/>
                </a:lnTo>
                <a:lnTo>
                  <a:pt x="1123892" y="1990923"/>
                </a:lnTo>
                <a:lnTo>
                  <a:pt x="1123892" y="2294728"/>
                </a:lnTo>
                <a:lnTo>
                  <a:pt x="771478" y="1990923"/>
                </a:lnTo>
                <a:lnTo>
                  <a:pt x="0" y="199092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0" rIns="72000" bIns="72000" rtlCol="0" anchor="t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de-DE" sz="4800">
                <a:solidFill>
                  <a:srgbClr val="ACEAFF"/>
                </a:solidFill>
                <a:latin typeface="+mj-lt"/>
              </a:rPr>
              <a:t>601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Lines </a:t>
            </a:r>
            <a:r>
              <a:rPr lang="de-DE" sz="1400" err="1">
                <a:solidFill>
                  <a:schemeClr val="bg1"/>
                </a:solidFill>
              </a:rPr>
              <a:t>of</a:t>
            </a:r>
            <a:r>
              <a:rPr lang="de-DE" sz="1400">
                <a:solidFill>
                  <a:schemeClr val="bg1"/>
                </a:solidFill>
              </a:rPr>
              <a:t> Code</a:t>
            </a:r>
            <a:br>
              <a:rPr lang="de-DE" sz="1400"/>
            </a:br>
            <a:r>
              <a:rPr lang="de-DE" sz="1400">
                <a:solidFill>
                  <a:schemeClr val="bg1"/>
                </a:solidFill>
              </a:rPr>
              <a:t>insgesamt</a:t>
            </a:r>
            <a:endParaRPr lang="de-DE" sz="1400">
              <a:solidFill>
                <a:schemeClr val="bg1"/>
              </a:solidFill>
              <a:cs typeface="Arial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833C05B-B16B-C0CF-FFB6-2F38B14C5805}"/>
              </a:ext>
            </a:extLst>
          </p:cNvPr>
          <p:cNvSpPr/>
          <p:nvPr/>
        </p:nvSpPr>
        <p:spPr>
          <a:xfrm flipH="1">
            <a:off x="998400" y="3294873"/>
            <a:ext cx="1273069" cy="1990923"/>
          </a:xfrm>
          <a:custGeom>
            <a:avLst/>
            <a:gdLst>
              <a:gd name="connsiteX0" fmla="*/ 0 w 1467333"/>
              <a:gd name="connsiteY0" fmla="*/ 0 h 2294728"/>
              <a:gd name="connsiteX1" fmla="*/ 1467333 w 1467333"/>
              <a:gd name="connsiteY1" fmla="*/ 0 h 2294728"/>
              <a:gd name="connsiteX2" fmla="*/ 1467333 w 1467333"/>
              <a:gd name="connsiteY2" fmla="*/ 1990923 h 2294728"/>
              <a:gd name="connsiteX3" fmla="*/ 1123892 w 1467333"/>
              <a:gd name="connsiteY3" fmla="*/ 1990923 h 2294728"/>
              <a:gd name="connsiteX4" fmla="*/ 1123892 w 1467333"/>
              <a:gd name="connsiteY4" fmla="*/ 2294728 h 2294728"/>
              <a:gd name="connsiteX5" fmla="*/ 771478 w 1467333"/>
              <a:gd name="connsiteY5" fmla="*/ 1990923 h 2294728"/>
              <a:gd name="connsiteX6" fmla="*/ 0 w 1467333"/>
              <a:gd name="connsiteY6" fmla="*/ 1990923 h 22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7333" h="2294728">
                <a:moveTo>
                  <a:pt x="0" y="0"/>
                </a:moveTo>
                <a:lnTo>
                  <a:pt x="1467333" y="0"/>
                </a:lnTo>
                <a:lnTo>
                  <a:pt x="1467333" y="1990923"/>
                </a:lnTo>
                <a:lnTo>
                  <a:pt x="1123892" y="1990923"/>
                </a:lnTo>
                <a:lnTo>
                  <a:pt x="1123892" y="2294728"/>
                </a:lnTo>
                <a:lnTo>
                  <a:pt x="771478" y="1990923"/>
                </a:lnTo>
                <a:lnTo>
                  <a:pt x="0" y="1990923"/>
                </a:lnTo>
                <a:close/>
              </a:path>
            </a:pathLst>
          </a:custGeom>
          <a:gradFill>
            <a:gsLst>
              <a:gs pos="100000">
                <a:schemeClr val="accent4"/>
              </a:gs>
              <a:gs pos="66000">
                <a:schemeClr val="accent5"/>
              </a:gs>
              <a:gs pos="34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0" rIns="72000" bIns="72000" rtlCol="0" anchor="t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de-DE" sz="4800">
                <a:solidFill>
                  <a:srgbClr val="ACEAFF"/>
                </a:solidFill>
                <a:latin typeface="+mj-lt"/>
              </a:rPr>
              <a:t>36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Methoden</a:t>
            </a:r>
            <a:endParaRPr lang="de-DE" sz="1200">
              <a:solidFill>
                <a:schemeClr val="bg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C0F1545-A626-DB09-5E1F-65C2E98069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79" t="7508"/>
          <a:stretch/>
        </p:blipFill>
        <p:spPr>
          <a:xfrm>
            <a:off x="6116705" y="1019272"/>
            <a:ext cx="5520253" cy="2864153"/>
          </a:xfrm>
          <a:prstGeom prst="rect">
            <a:avLst/>
          </a:prstGeom>
        </p:spPr>
      </p:pic>
      <p:sp>
        <p:nvSpPr>
          <p:cNvPr id="5" name="Freeform: Shape 19">
            <a:extLst>
              <a:ext uri="{FF2B5EF4-FFF2-40B4-BE49-F238E27FC236}">
                <a16:creationId xmlns:a16="http://schemas.microsoft.com/office/drawing/2014/main" id="{43EC5362-E429-219B-5551-4B7E2A6CA8B1}"/>
              </a:ext>
            </a:extLst>
          </p:cNvPr>
          <p:cNvSpPr/>
          <p:nvPr/>
        </p:nvSpPr>
        <p:spPr>
          <a:xfrm>
            <a:off x="2555710" y="4156576"/>
            <a:ext cx="1273068" cy="1990923"/>
          </a:xfrm>
          <a:custGeom>
            <a:avLst/>
            <a:gdLst>
              <a:gd name="connsiteX0" fmla="*/ 0 w 1467333"/>
              <a:gd name="connsiteY0" fmla="*/ 0 h 2294728"/>
              <a:gd name="connsiteX1" fmla="*/ 1467333 w 1467333"/>
              <a:gd name="connsiteY1" fmla="*/ 0 h 2294728"/>
              <a:gd name="connsiteX2" fmla="*/ 1467333 w 1467333"/>
              <a:gd name="connsiteY2" fmla="*/ 1990923 h 2294728"/>
              <a:gd name="connsiteX3" fmla="*/ 1123892 w 1467333"/>
              <a:gd name="connsiteY3" fmla="*/ 1990923 h 2294728"/>
              <a:gd name="connsiteX4" fmla="*/ 1123892 w 1467333"/>
              <a:gd name="connsiteY4" fmla="*/ 2294728 h 2294728"/>
              <a:gd name="connsiteX5" fmla="*/ 771478 w 1467333"/>
              <a:gd name="connsiteY5" fmla="*/ 1990923 h 2294728"/>
              <a:gd name="connsiteX6" fmla="*/ 0 w 1467333"/>
              <a:gd name="connsiteY6" fmla="*/ 1990923 h 22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7333" h="2294728">
                <a:moveTo>
                  <a:pt x="0" y="0"/>
                </a:moveTo>
                <a:lnTo>
                  <a:pt x="1467333" y="0"/>
                </a:lnTo>
                <a:lnTo>
                  <a:pt x="1467333" y="1990923"/>
                </a:lnTo>
                <a:lnTo>
                  <a:pt x="1123892" y="1990923"/>
                </a:lnTo>
                <a:lnTo>
                  <a:pt x="1123892" y="2294728"/>
                </a:lnTo>
                <a:lnTo>
                  <a:pt x="771478" y="1990923"/>
                </a:lnTo>
                <a:lnTo>
                  <a:pt x="0" y="1990923"/>
                </a:lnTo>
                <a:close/>
              </a:path>
            </a:pathLst>
          </a:custGeom>
          <a:gradFill>
            <a:gsLst>
              <a:gs pos="48000">
                <a:schemeClr val="accent1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0" rIns="72000" bIns="72000" rtlCol="0" anchor="t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de-DE" sz="4800">
                <a:solidFill>
                  <a:srgbClr val="ACEAFF"/>
                </a:solidFill>
                <a:latin typeface="+mj-lt"/>
              </a:rPr>
              <a:t>7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Klassen</a:t>
            </a:r>
          </a:p>
        </p:txBody>
      </p:sp>
      <p:sp>
        <p:nvSpPr>
          <p:cNvPr id="6" name="Freeform: Shape 19">
            <a:extLst>
              <a:ext uri="{FF2B5EF4-FFF2-40B4-BE49-F238E27FC236}">
                <a16:creationId xmlns:a16="http://schemas.microsoft.com/office/drawing/2014/main" id="{937674EC-84E1-92E6-FADA-5F4999A5EB1A}"/>
              </a:ext>
            </a:extLst>
          </p:cNvPr>
          <p:cNvSpPr/>
          <p:nvPr/>
        </p:nvSpPr>
        <p:spPr>
          <a:xfrm flipH="1">
            <a:off x="4154343" y="3673944"/>
            <a:ext cx="1273067" cy="1990923"/>
          </a:xfrm>
          <a:custGeom>
            <a:avLst/>
            <a:gdLst>
              <a:gd name="connsiteX0" fmla="*/ 0 w 1467333"/>
              <a:gd name="connsiteY0" fmla="*/ 0 h 2294728"/>
              <a:gd name="connsiteX1" fmla="*/ 1467333 w 1467333"/>
              <a:gd name="connsiteY1" fmla="*/ 0 h 2294728"/>
              <a:gd name="connsiteX2" fmla="*/ 1467333 w 1467333"/>
              <a:gd name="connsiteY2" fmla="*/ 1990923 h 2294728"/>
              <a:gd name="connsiteX3" fmla="*/ 1123892 w 1467333"/>
              <a:gd name="connsiteY3" fmla="*/ 1990923 h 2294728"/>
              <a:gd name="connsiteX4" fmla="*/ 1123892 w 1467333"/>
              <a:gd name="connsiteY4" fmla="*/ 2294728 h 2294728"/>
              <a:gd name="connsiteX5" fmla="*/ 771478 w 1467333"/>
              <a:gd name="connsiteY5" fmla="*/ 1990923 h 2294728"/>
              <a:gd name="connsiteX6" fmla="*/ 0 w 1467333"/>
              <a:gd name="connsiteY6" fmla="*/ 1990923 h 229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7333" h="2294728">
                <a:moveTo>
                  <a:pt x="0" y="0"/>
                </a:moveTo>
                <a:lnTo>
                  <a:pt x="1467333" y="0"/>
                </a:lnTo>
                <a:lnTo>
                  <a:pt x="1467333" y="1990923"/>
                </a:lnTo>
                <a:lnTo>
                  <a:pt x="1123892" y="1990923"/>
                </a:lnTo>
                <a:lnTo>
                  <a:pt x="1123892" y="2294728"/>
                </a:lnTo>
                <a:lnTo>
                  <a:pt x="771478" y="1990923"/>
                </a:lnTo>
                <a:lnTo>
                  <a:pt x="0" y="1990923"/>
                </a:lnTo>
                <a:close/>
              </a:path>
            </a:pathLst>
          </a:custGeom>
          <a:gradFill>
            <a:gsLst>
              <a:gs pos="48000">
                <a:schemeClr val="tx2"/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60000" rIns="72000" bIns="72000" rtlCol="0" anchor="t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de-DE" sz="4800">
                <a:solidFill>
                  <a:srgbClr val="ACEAFF"/>
                </a:solidFill>
                <a:latin typeface="+mj-lt"/>
              </a:rPr>
              <a:t>18</a:t>
            </a:r>
          </a:p>
          <a:p>
            <a:pPr algn="ctr"/>
            <a:r>
              <a:rPr lang="de-DE" sz="1400">
                <a:solidFill>
                  <a:schemeClr val="bg1"/>
                </a:solidFill>
              </a:rPr>
              <a:t>Testmethoden</a:t>
            </a:r>
          </a:p>
        </p:txBody>
      </p:sp>
    </p:spTree>
    <p:extLst>
      <p:ext uri="{BB962C8B-B14F-4D97-AF65-F5344CB8AC3E}">
        <p14:creationId xmlns:p14="http://schemas.microsoft.com/office/powerpoint/2010/main" val="91128409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11187-5D56-EFBE-A9B5-6B07B2592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279D-143D-B1C8-67DF-4D8978001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Überblick des Projekts </a:t>
            </a:r>
            <a:r>
              <a:rPr lang="de-DE" noProof="0" err="1"/>
              <a:t>Battleship</a:t>
            </a:r>
            <a:endParaRPr lang="de-DE" noProof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117A74-1F04-3E9C-4192-983B478DCAE3}"/>
              </a:ext>
            </a:extLst>
          </p:cNvPr>
          <p:cNvSpPr txBox="1"/>
          <p:nvPr/>
        </p:nvSpPr>
        <p:spPr>
          <a:xfrm>
            <a:off x="2608545" y="3795619"/>
            <a:ext cx="2611292" cy="17235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de-DE" sz="4000" noProof="0">
                <a:solidFill>
                  <a:schemeClr val="tx2"/>
                </a:solidFill>
                <a:latin typeface="+mj-lt"/>
              </a:rPr>
              <a:t>Festlegung der </a:t>
            </a:r>
            <a:br>
              <a:rPr lang="de-DE" sz="4000" noProof="0">
                <a:solidFill>
                  <a:schemeClr val="tx2"/>
                </a:solidFill>
                <a:latin typeface="+mj-lt"/>
              </a:rPr>
            </a:br>
            <a:r>
              <a:rPr lang="de-DE" sz="4000" noProof="0" err="1">
                <a:solidFill>
                  <a:schemeClr val="tx2"/>
                </a:solidFill>
                <a:latin typeface="+mj-lt"/>
              </a:rPr>
              <a:t>Requirements</a:t>
            </a:r>
            <a:r>
              <a:rPr lang="de-DE" sz="4000" noProof="0">
                <a:solidFill>
                  <a:schemeClr val="tx2"/>
                </a:solidFill>
                <a:latin typeface="+mj-lt"/>
              </a:rPr>
              <a:t> &amp; </a:t>
            </a:r>
            <a:br>
              <a:rPr lang="de-DE" sz="4000" noProof="0">
                <a:solidFill>
                  <a:schemeClr val="tx2"/>
                </a:solidFill>
                <a:latin typeface="+mj-lt"/>
              </a:rPr>
            </a:br>
            <a:r>
              <a:rPr lang="de-DE" sz="4000" noProof="0">
                <a:solidFill>
                  <a:schemeClr val="tx2"/>
                </a:solidFill>
                <a:latin typeface="+mj-lt"/>
              </a:rPr>
              <a:t>Vorbereitung der </a:t>
            </a:r>
            <a:br>
              <a:rPr lang="de-DE" sz="4000" noProof="0">
                <a:solidFill>
                  <a:schemeClr val="tx2"/>
                </a:solidFill>
                <a:latin typeface="+mj-lt"/>
              </a:rPr>
            </a:br>
            <a:r>
              <a:rPr lang="de-DE" sz="4000" noProof="0">
                <a:solidFill>
                  <a:schemeClr val="tx2"/>
                </a:solidFill>
                <a:latin typeface="+mj-lt"/>
              </a:rPr>
              <a:t>Sprints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70923D-DD31-EC53-2F7D-BE5F1DE7A1F8}"/>
              </a:ext>
            </a:extLst>
          </p:cNvPr>
          <p:cNvSpPr txBox="1"/>
          <p:nvPr/>
        </p:nvSpPr>
        <p:spPr>
          <a:xfrm>
            <a:off x="4871203" y="1850171"/>
            <a:ext cx="2014975" cy="94795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de-DE" sz="4400" noProof="0">
                <a:solidFill>
                  <a:schemeClr val="tx2"/>
                </a:solidFill>
                <a:latin typeface="+mj-lt"/>
              </a:rPr>
              <a:t>Ausführung </a:t>
            </a:r>
            <a:br>
              <a:rPr lang="de-DE" sz="4400" noProof="0">
                <a:solidFill>
                  <a:schemeClr val="tx2"/>
                </a:solidFill>
                <a:latin typeface="+mj-lt"/>
              </a:rPr>
            </a:br>
            <a:r>
              <a:rPr lang="de-DE" sz="4400" noProof="0">
                <a:solidFill>
                  <a:schemeClr val="tx2"/>
                </a:solidFill>
                <a:latin typeface="+mj-lt"/>
              </a:rPr>
              <a:t>der Sprints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D0F19B-EFD5-0EA5-EEE2-8D213B5815CB}"/>
              </a:ext>
            </a:extLst>
          </p:cNvPr>
          <p:cNvSpPr txBox="1"/>
          <p:nvPr/>
        </p:nvSpPr>
        <p:spPr>
          <a:xfrm>
            <a:off x="6274857" y="4103323"/>
            <a:ext cx="3308598" cy="10341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de-DE" sz="4800" noProof="0">
                <a:solidFill>
                  <a:schemeClr val="tx2"/>
                </a:solidFill>
                <a:latin typeface="+mj-lt"/>
              </a:rPr>
              <a:t>Zusammentragen </a:t>
            </a:r>
            <a:br>
              <a:rPr lang="de-DE" sz="4800" noProof="0">
                <a:solidFill>
                  <a:schemeClr val="tx2"/>
                </a:solidFill>
                <a:latin typeface="+mj-lt"/>
              </a:rPr>
            </a:br>
            <a:r>
              <a:rPr lang="de-DE" sz="4800" noProof="0">
                <a:solidFill>
                  <a:schemeClr val="tx2"/>
                </a:solidFill>
                <a:latin typeface="+mj-lt"/>
              </a:rPr>
              <a:t>aller </a:t>
            </a:r>
            <a:r>
              <a:rPr lang="de-DE" sz="4800" noProof="0" err="1">
                <a:solidFill>
                  <a:schemeClr val="tx2"/>
                </a:solidFill>
                <a:latin typeface="+mj-lt"/>
              </a:rPr>
              <a:t>Deliverables</a:t>
            </a:r>
            <a:endParaRPr lang="de-DE" sz="4800" noProof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77B8FE-47BF-3312-EAC3-AD7B0CD89445}"/>
              </a:ext>
            </a:extLst>
          </p:cNvPr>
          <p:cNvSpPr txBox="1"/>
          <p:nvPr/>
        </p:nvSpPr>
        <p:spPr>
          <a:xfrm>
            <a:off x="8586743" y="1925035"/>
            <a:ext cx="1500411" cy="6463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70000"/>
              </a:lnSpc>
            </a:pPr>
            <a:r>
              <a:rPr lang="de-DE" sz="6000" noProof="0">
                <a:solidFill>
                  <a:schemeClr val="tx2"/>
                </a:solidFill>
                <a:latin typeface="+mj-lt"/>
              </a:rPr>
              <a:t>GoLive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7E6EDB-AA43-2589-4F9B-7211A3171D0C}"/>
              </a:ext>
            </a:extLst>
          </p:cNvPr>
          <p:cNvCxnSpPr>
            <a:cxnSpLocks/>
          </p:cNvCxnSpPr>
          <p:nvPr/>
        </p:nvCxnSpPr>
        <p:spPr>
          <a:xfrm>
            <a:off x="998400" y="3450900"/>
            <a:ext cx="10201413" cy="0"/>
          </a:xfrm>
          <a:prstGeom prst="line">
            <a:avLst/>
          </a:prstGeom>
          <a:ln w="76200" cap="sq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0" scaled="0"/>
            </a:gra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17552C-3D1F-3D88-B480-DF2A00B96DC9}"/>
              </a:ext>
            </a:extLst>
          </p:cNvPr>
          <p:cNvCxnSpPr/>
          <p:nvPr/>
        </p:nvCxnSpPr>
        <p:spPr>
          <a:xfrm>
            <a:off x="4749800" y="1850171"/>
            <a:ext cx="0" cy="1437412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09BEBF-8A08-D295-DA83-1D31120DEA10}"/>
              </a:ext>
            </a:extLst>
          </p:cNvPr>
          <p:cNvCxnSpPr>
            <a:cxnSpLocks/>
          </p:cNvCxnSpPr>
          <p:nvPr/>
        </p:nvCxnSpPr>
        <p:spPr>
          <a:xfrm>
            <a:off x="8445500" y="1974850"/>
            <a:ext cx="0" cy="1312733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E78AD0E-D003-48E8-85E4-D243E7BDA32F}"/>
              </a:ext>
            </a:extLst>
          </p:cNvPr>
          <p:cNvCxnSpPr>
            <a:cxnSpLocks/>
          </p:cNvCxnSpPr>
          <p:nvPr/>
        </p:nvCxnSpPr>
        <p:spPr>
          <a:xfrm>
            <a:off x="6229350" y="3649416"/>
            <a:ext cx="0" cy="1488036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29BF609-22E0-5C82-2442-C5AC2DD39426}"/>
              </a:ext>
            </a:extLst>
          </p:cNvPr>
          <p:cNvCxnSpPr>
            <a:cxnSpLocks/>
          </p:cNvCxnSpPr>
          <p:nvPr/>
        </p:nvCxnSpPr>
        <p:spPr>
          <a:xfrm>
            <a:off x="2533650" y="3649416"/>
            <a:ext cx="0" cy="1869752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0F248DD-5F6A-12C7-3DF3-E3DAE837DB5D}"/>
              </a:ext>
            </a:extLst>
          </p:cNvPr>
          <p:cNvCxnSpPr>
            <a:cxnSpLocks/>
          </p:cNvCxnSpPr>
          <p:nvPr/>
        </p:nvCxnSpPr>
        <p:spPr>
          <a:xfrm>
            <a:off x="2147924" y="2381245"/>
            <a:ext cx="0" cy="906338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8">
            <a:extLst>
              <a:ext uri="{FF2B5EF4-FFF2-40B4-BE49-F238E27FC236}">
                <a16:creationId xmlns:a16="http://schemas.microsoft.com/office/drawing/2014/main" id="{8FF2BC22-7759-9C08-FD0B-08066CA7499B}"/>
              </a:ext>
            </a:extLst>
          </p:cNvPr>
          <p:cNvSpPr txBox="1"/>
          <p:nvPr/>
        </p:nvSpPr>
        <p:spPr>
          <a:xfrm>
            <a:off x="803702" y="2355548"/>
            <a:ext cx="1280800" cy="7755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lnSpc>
                <a:spcPct val="70000"/>
              </a:lnSpc>
            </a:pPr>
            <a:r>
              <a:rPr lang="de-DE" sz="3600" noProof="0">
                <a:solidFill>
                  <a:schemeClr val="tx2"/>
                </a:solidFill>
                <a:latin typeface="+mj-lt"/>
              </a:rPr>
              <a:t>Start des </a:t>
            </a:r>
            <a:br>
              <a:rPr lang="de-DE" sz="3600" noProof="0">
                <a:solidFill>
                  <a:schemeClr val="tx2"/>
                </a:solidFill>
                <a:latin typeface="+mj-lt"/>
              </a:rPr>
            </a:br>
            <a:r>
              <a:rPr lang="de-DE" sz="3600" noProof="0">
                <a:solidFill>
                  <a:schemeClr val="tx2"/>
                </a:solidFill>
                <a:latin typeface="+mj-lt"/>
              </a:rPr>
              <a:t>Projekts</a:t>
            </a:r>
          </a:p>
        </p:txBody>
      </p:sp>
      <p:sp>
        <p:nvSpPr>
          <p:cNvPr id="6" name="TextBox 14">
            <a:extLst>
              <a:ext uri="{FF2B5EF4-FFF2-40B4-BE49-F238E27FC236}">
                <a16:creationId xmlns:a16="http://schemas.microsoft.com/office/drawing/2014/main" id="{C8680E89-F7D8-832D-9AF8-2657D63980B6}"/>
              </a:ext>
            </a:extLst>
          </p:cNvPr>
          <p:cNvSpPr txBox="1"/>
          <p:nvPr/>
        </p:nvSpPr>
        <p:spPr>
          <a:xfrm>
            <a:off x="965495" y="3561503"/>
            <a:ext cx="1176043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1000" b="1" noProof="0">
                <a:solidFill>
                  <a:schemeClr val="tx2"/>
                </a:solidFill>
              </a:rPr>
              <a:t>September 2024</a:t>
            </a:r>
          </a:p>
        </p:txBody>
      </p:sp>
      <p:sp>
        <p:nvSpPr>
          <p:cNvPr id="7" name="TextBox 14">
            <a:extLst>
              <a:ext uri="{FF2B5EF4-FFF2-40B4-BE49-F238E27FC236}">
                <a16:creationId xmlns:a16="http://schemas.microsoft.com/office/drawing/2014/main" id="{FD7A7A49-F50B-DF02-D1D6-FBD1383D71D2}"/>
              </a:ext>
            </a:extLst>
          </p:cNvPr>
          <p:cNvSpPr txBox="1"/>
          <p:nvPr/>
        </p:nvSpPr>
        <p:spPr>
          <a:xfrm>
            <a:off x="10317157" y="3561503"/>
            <a:ext cx="940957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de-DE" sz="1000" b="1" noProof="0">
                <a:solidFill>
                  <a:schemeClr val="tx2"/>
                </a:solidFill>
              </a:rPr>
              <a:t>Dezember 2024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A83959E-CBB5-00A7-A766-4EB1A0BFAA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8055" y="-133612"/>
            <a:ext cx="12395183" cy="7088748"/>
          </a:xfrm>
          <a:prstGeom prst="rect">
            <a:avLst/>
          </a:prstGeom>
        </p:spPr>
      </p:pic>
      <p:sp>
        <p:nvSpPr>
          <p:cNvPr id="16" name="Rectangle 24">
            <a:extLst>
              <a:ext uri="{FF2B5EF4-FFF2-40B4-BE49-F238E27FC236}">
                <a16:creationId xmlns:a16="http://schemas.microsoft.com/office/drawing/2014/main" id="{102E04F5-4CB4-2DAB-20A5-A2ECA76136B9}"/>
              </a:ext>
            </a:extLst>
          </p:cNvPr>
          <p:cNvSpPr/>
          <p:nvPr/>
        </p:nvSpPr>
        <p:spPr>
          <a:xfrm>
            <a:off x="-180109" y="-111730"/>
            <a:ext cx="5877772" cy="7149837"/>
          </a:xfrm>
          <a:prstGeom prst="rect">
            <a:avLst/>
          </a:prstGeom>
          <a:gradFill>
            <a:gsLst>
              <a:gs pos="0">
                <a:schemeClr val="accent5"/>
              </a:gs>
              <a:gs pos="94000">
                <a:schemeClr val="accent1"/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lvl="0"/>
            <a:endParaRPr lang="de-DE" sz="1500">
              <a:solidFill>
                <a:schemeClr val="bg1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BBFE5E3B-212E-F4C4-6895-727103BA5C79}"/>
              </a:ext>
            </a:extLst>
          </p:cNvPr>
          <p:cNvSpPr txBox="1">
            <a:spLocks/>
          </p:cNvSpPr>
          <p:nvPr/>
        </p:nvSpPr>
        <p:spPr>
          <a:xfrm>
            <a:off x="755361" y="1428419"/>
            <a:ext cx="4143878" cy="2367199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88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8000"/>
              <a:t>Live Game</a:t>
            </a:r>
          </a:p>
          <a:p>
            <a:r>
              <a:rPr lang="de-DE" sz="8000"/>
              <a:t>Demo</a:t>
            </a:r>
          </a:p>
        </p:txBody>
      </p:sp>
      <p:pic>
        <p:nvPicPr>
          <p:cNvPr id="26" name="Grafik 25" descr="Ein Bild, das Grafiken, Grafikdesign, Schrift, Symbol enthält.&#10;&#10;Automatisch generierte Beschreibung">
            <a:extLst>
              <a:ext uri="{FF2B5EF4-FFF2-40B4-BE49-F238E27FC236}">
                <a16:creationId xmlns:a16="http://schemas.microsoft.com/office/drawing/2014/main" id="{05E49BFB-D394-473D-99EC-0E9CD9643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030" y="4330745"/>
            <a:ext cx="2444214" cy="17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91639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0E64C-E808-A622-2049-3374151C4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52AC7-CC6E-512A-33ED-02205998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</a:t>
            </a:r>
            <a:r>
              <a:rPr lang="de-DE" err="1"/>
              <a:t>Lessons</a:t>
            </a:r>
            <a:r>
              <a:rPr lang="de-DE"/>
              <a:t> </a:t>
            </a:r>
            <a:r>
              <a:rPr lang="de-DE" err="1"/>
              <a:t>Learned</a:t>
            </a:r>
            <a:endParaRPr lang="de-D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575D13-0FCF-6C62-4BA5-F2E0A6D8B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" r="569"/>
          <a:stretch/>
        </p:blipFill>
        <p:spPr>
          <a:xfrm>
            <a:off x="4618542" y="1797552"/>
            <a:ext cx="3435931" cy="3508753"/>
          </a:xfrm>
          <a:prstGeom prst="rect">
            <a:avLst/>
          </a:prstGeom>
        </p:spPr>
      </p:pic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5950B4BF-06AF-0F94-52E6-3D66CD2DADFC}"/>
              </a:ext>
            </a:extLst>
          </p:cNvPr>
          <p:cNvGrpSpPr/>
          <p:nvPr/>
        </p:nvGrpSpPr>
        <p:grpSpPr>
          <a:xfrm>
            <a:off x="756784" y="1333146"/>
            <a:ext cx="2264371" cy="4554537"/>
            <a:chOff x="756784" y="1333146"/>
            <a:chExt cx="2264371" cy="4554537"/>
          </a:xfrm>
        </p:grpSpPr>
        <p:cxnSp>
          <p:nvCxnSpPr>
            <p:cNvPr id="20" name="Straight Connector 5">
              <a:extLst>
                <a:ext uri="{FF2B5EF4-FFF2-40B4-BE49-F238E27FC236}">
                  <a16:creationId xmlns:a16="http://schemas.microsoft.com/office/drawing/2014/main" id="{52D86107-68DB-F988-54BC-F1D1FA56CFEC}"/>
                </a:ext>
              </a:extLst>
            </p:cNvPr>
            <p:cNvCxnSpPr>
              <a:cxnSpLocks/>
            </p:cNvCxnSpPr>
            <p:nvPr/>
          </p:nvCxnSpPr>
          <p:spPr>
            <a:xfrm>
              <a:off x="3021155" y="1333146"/>
              <a:ext cx="0" cy="455453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5F5445-F989-034C-4921-EA060EF9EF98}"/>
                </a:ext>
              </a:extLst>
            </p:cNvPr>
            <p:cNvSpPr txBox="1"/>
            <p:nvPr/>
          </p:nvSpPr>
          <p:spPr>
            <a:xfrm>
              <a:off x="771328" y="1656142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Product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Owner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rgbClr val="00329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370B13-90F6-3F62-607B-665BE527240C}"/>
                </a:ext>
              </a:extLst>
            </p:cNvPr>
            <p:cNvSpPr txBox="1"/>
            <p:nvPr/>
          </p:nvSpPr>
          <p:spPr>
            <a:xfrm>
              <a:off x="771328" y="2490033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Scrum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Master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DD5D5FA-51EB-E86E-B668-E107150CAA74}"/>
                </a:ext>
              </a:extLst>
            </p:cNvPr>
            <p:cNvSpPr txBox="1"/>
            <p:nvPr/>
          </p:nvSpPr>
          <p:spPr>
            <a:xfrm>
              <a:off x="756784" y="3350158"/>
              <a:ext cx="1364206" cy="4035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Requirements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 Engineer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055D16B-92F1-5D00-BEA2-6D5C0519A13F}"/>
                </a:ext>
              </a:extLst>
            </p:cNvPr>
            <p:cNvSpPr txBox="1"/>
            <p:nvPr/>
          </p:nvSpPr>
          <p:spPr>
            <a:xfrm>
              <a:off x="782711" y="4337631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ea typeface="+mn-ea"/>
                  <a:cs typeface="+mn-cs"/>
                </a:rPr>
                <a:t>Developer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ED83D9-6275-0B6F-01D6-B7393B4C59AD}"/>
                </a:ext>
              </a:extLst>
            </p:cNvPr>
            <p:cNvSpPr/>
            <p:nvPr/>
          </p:nvSpPr>
          <p:spPr>
            <a:xfrm>
              <a:off x="2116166" y="1549101"/>
              <a:ext cx="669657" cy="6696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3715CF76-4E30-2E82-B344-E83406F3A6EF}"/>
                </a:ext>
              </a:extLst>
            </p:cNvPr>
            <p:cNvSpPr/>
            <p:nvPr/>
          </p:nvSpPr>
          <p:spPr>
            <a:xfrm>
              <a:off x="2116166" y="2393329"/>
              <a:ext cx="669657" cy="669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E6EC91F2-7F64-B2FC-9C54-D2665513E198}"/>
                </a:ext>
              </a:extLst>
            </p:cNvPr>
            <p:cNvSpPr/>
            <p:nvPr/>
          </p:nvSpPr>
          <p:spPr>
            <a:xfrm>
              <a:off x="2116166" y="3237557"/>
              <a:ext cx="669657" cy="669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8C3EC738-3A59-A481-B987-9C6A6EF3141B}"/>
                </a:ext>
              </a:extLst>
            </p:cNvPr>
            <p:cNvSpPr/>
            <p:nvPr/>
          </p:nvSpPr>
          <p:spPr>
            <a:xfrm>
              <a:off x="2116166" y="4081785"/>
              <a:ext cx="669657" cy="669657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TextBox 54">
              <a:extLst>
                <a:ext uri="{FF2B5EF4-FFF2-40B4-BE49-F238E27FC236}">
                  <a16:creationId xmlns:a16="http://schemas.microsoft.com/office/drawing/2014/main" id="{2BAD5E8D-0DE8-2227-6544-08D5BEEF3AA9}"/>
                </a:ext>
              </a:extLst>
            </p:cNvPr>
            <p:cNvSpPr txBox="1"/>
            <p:nvPr/>
          </p:nvSpPr>
          <p:spPr>
            <a:xfrm>
              <a:off x="771328" y="5130360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+mn-ea"/>
                  <a:cs typeface="+mn-cs"/>
                </a:rPr>
                <a:t>Tester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" name="Rectangle 56">
              <a:extLst>
                <a:ext uri="{FF2B5EF4-FFF2-40B4-BE49-F238E27FC236}">
                  <a16:creationId xmlns:a16="http://schemas.microsoft.com/office/drawing/2014/main" id="{505C3369-D1AD-0F52-4DBB-8493190E02BF}"/>
                </a:ext>
              </a:extLst>
            </p:cNvPr>
            <p:cNvSpPr/>
            <p:nvPr/>
          </p:nvSpPr>
          <p:spPr>
            <a:xfrm>
              <a:off x="2116166" y="4926014"/>
              <a:ext cx="669657" cy="669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81" name="Grafik 80" descr="Schreibmaschine mit einfarbiger Füllung">
              <a:extLst>
                <a:ext uri="{FF2B5EF4-FFF2-40B4-BE49-F238E27FC236}">
                  <a16:creationId xmlns:a16="http://schemas.microsoft.com/office/drawing/2014/main" id="{219E8D15-6E17-0B51-D3B7-866A4814B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8804" y="3300195"/>
              <a:ext cx="544380" cy="544380"/>
            </a:xfrm>
            <a:prstGeom prst="rect">
              <a:avLst/>
            </a:prstGeom>
          </p:spPr>
        </p:pic>
        <p:pic>
          <p:nvPicPr>
            <p:cNvPr id="83" name="Grafik 82" descr="Programmierer mit einfarbiger Füllung">
              <a:extLst>
                <a:ext uri="{FF2B5EF4-FFF2-40B4-BE49-F238E27FC236}">
                  <a16:creationId xmlns:a16="http://schemas.microsoft.com/office/drawing/2014/main" id="{1540CBAA-D1DA-0B5C-6CD8-B8AF1322A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0166" y="4136398"/>
              <a:ext cx="501656" cy="501656"/>
            </a:xfrm>
            <a:prstGeom prst="rect">
              <a:avLst/>
            </a:prstGeom>
          </p:spPr>
        </p:pic>
        <p:pic>
          <p:nvPicPr>
            <p:cNvPr id="85" name="Grafik 84" descr="Crashtest-Dummy mit einfarbiger Füllung">
              <a:extLst>
                <a:ext uri="{FF2B5EF4-FFF2-40B4-BE49-F238E27FC236}">
                  <a16:creationId xmlns:a16="http://schemas.microsoft.com/office/drawing/2014/main" id="{725D80B9-A2F3-5107-19C9-8BF1F1542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98380" y="5000279"/>
              <a:ext cx="505228" cy="505228"/>
            </a:xfrm>
            <a:prstGeom prst="rect">
              <a:avLst/>
            </a:prstGeom>
          </p:spPr>
        </p:pic>
        <p:pic>
          <p:nvPicPr>
            <p:cNvPr id="87" name="Grafik 86" descr="Person mit Idee mit einfarbiger Füllung">
              <a:extLst>
                <a:ext uri="{FF2B5EF4-FFF2-40B4-BE49-F238E27FC236}">
                  <a16:creationId xmlns:a16="http://schemas.microsoft.com/office/drawing/2014/main" id="{95609555-E225-64EC-E6B5-B74ED6E0B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95088" y="1632178"/>
              <a:ext cx="511812" cy="511812"/>
            </a:xfrm>
            <a:prstGeom prst="rect">
              <a:avLst/>
            </a:prstGeom>
          </p:spPr>
        </p:pic>
        <p:pic>
          <p:nvPicPr>
            <p:cNvPr id="89" name="Grafik 88">
              <a:extLst>
                <a:ext uri="{FF2B5EF4-FFF2-40B4-BE49-F238E27FC236}">
                  <a16:creationId xmlns:a16="http://schemas.microsoft.com/office/drawing/2014/main" id="{243724E7-CF1C-633E-A6BC-19DB4C3C4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40000" contrast="-40000"/>
            </a:blip>
            <a:stretch>
              <a:fillRect/>
            </a:stretch>
          </p:blipFill>
          <p:spPr>
            <a:xfrm>
              <a:off x="2039661" y="2452678"/>
              <a:ext cx="827667" cy="599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667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789B5-DB0C-1649-2F07-A5C705E435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F31B7-5C9A-6E13-F574-4761229C7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4. </a:t>
            </a:r>
            <a:r>
              <a:rPr lang="de-DE" err="1"/>
              <a:t>Lessons</a:t>
            </a:r>
            <a:r>
              <a:rPr lang="de-DE"/>
              <a:t> </a:t>
            </a:r>
            <a:r>
              <a:rPr lang="de-DE" err="1"/>
              <a:t>Learned</a:t>
            </a:r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0D649034-B38D-381F-CF8F-DBFDC01087A9}"/>
              </a:ext>
            </a:extLst>
          </p:cNvPr>
          <p:cNvGrpSpPr>
            <a:grpSpLocks noChangeAspect="1"/>
          </p:cNvGrpSpPr>
          <p:nvPr/>
        </p:nvGrpSpPr>
        <p:grpSpPr>
          <a:xfrm>
            <a:off x="3591943" y="1732076"/>
            <a:ext cx="7601657" cy="3393847"/>
            <a:chOff x="1245826" y="1300873"/>
            <a:chExt cx="10201413" cy="45545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606E2CD-4ACE-36F8-838E-4097AACC2C52}"/>
                </a:ext>
              </a:extLst>
            </p:cNvPr>
            <p:cNvSpPr/>
            <p:nvPr/>
          </p:nvSpPr>
          <p:spPr>
            <a:xfrm>
              <a:off x="1245826" y="3093338"/>
              <a:ext cx="10201413" cy="1008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de-DE" sz="1500">
                <a:solidFill>
                  <a:schemeClr val="bg1"/>
                </a:solidFill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3D18486-2DE8-DC02-9CD0-799F190A8793}"/>
                </a:ext>
              </a:extLst>
            </p:cNvPr>
            <p:cNvGrpSpPr/>
            <p:nvPr/>
          </p:nvGrpSpPr>
          <p:grpSpPr>
            <a:xfrm>
              <a:off x="1800737" y="1300873"/>
              <a:ext cx="9085379" cy="4554538"/>
              <a:chOff x="1648357" y="1322388"/>
              <a:chExt cx="9085379" cy="455453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BD4DDC8-F9F6-8B6D-DAC4-34797D3F24C9}"/>
                  </a:ext>
                </a:extLst>
              </p:cNvPr>
              <p:cNvSpPr/>
              <p:nvPr/>
            </p:nvSpPr>
            <p:spPr>
              <a:xfrm>
                <a:off x="3890904" y="1322388"/>
                <a:ext cx="2363845" cy="236384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>
                    <a:latin typeface="+mj-lt"/>
                  </a:rPr>
                  <a:t>Daily Meetings </a:t>
                </a:r>
                <a:r>
                  <a:rPr lang="en-US" err="1">
                    <a:latin typeface="+mj-lt"/>
                  </a:rPr>
                  <a:t>statt</a:t>
                </a:r>
                <a:r>
                  <a:rPr lang="en-US">
                    <a:latin typeface="+mj-lt"/>
                  </a:rPr>
                  <a:t> Weekly </a:t>
                </a:r>
                <a:r>
                  <a:rPr lang="en-US" err="1">
                    <a:latin typeface="+mj-lt"/>
                  </a:rPr>
                  <a:t>oder</a:t>
                </a:r>
                <a:r>
                  <a:rPr lang="en-US">
                    <a:latin typeface="+mj-lt"/>
                  </a:rPr>
                  <a:t> Monthly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3F48669-7B19-3CDE-79C3-93F122B7B833}"/>
                  </a:ext>
                </a:extLst>
              </p:cNvPr>
              <p:cNvSpPr/>
              <p:nvPr/>
            </p:nvSpPr>
            <p:spPr>
              <a:xfrm>
                <a:off x="1648357" y="2420938"/>
                <a:ext cx="2244725" cy="224472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err="1">
                    <a:latin typeface="+mj-lt"/>
                  </a:rPr>
                  <a:t>Bessere</a:t>
                </a:r>
                <a:r>
                  <a:rPr lang="en-US">
                    <a:latin typeface="+mj-lt"/>
                  </a:rPr>
                  <a:t> </a:t>
                </a:r>
                <a:r>
                  <a:rPr lang="en-US" err="1">
                    <a:latin typeface="+mj-lt"/>
                  </a:rPr>
                  <a:t>Kommunikation</a:t>
                </a:r>
                <a:r>
                  <a:rPr lang="en-US">
                    <a:latin typeface="+mj-lt"/>
                  </a:rPr>
                  <a:t> (Scrum Master)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50C9C72-3508-7749-BFB6-4C0A5176541D}"/>
                  </a:ext>
                </a:extLst>
              </p:cNvPr>
              <p:cNvSpPr/>
              <p:nvPr/>
            </p:nvSpPr>
            <p:spPr>
              <a:xfrm>
                <a:off x="4327526" y="3686234"/>
                <a:ext cx="2190692" cy="21906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>
                    <a:latin typeface="+mj-lt"/>
                  </a:rPr>
                  <a:t>Mehr Code Refactoring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73969C9-9214-D163-F22D-0FC5B07D9E80}"/>
                  </a:ext>
                </a:extLst>
              </p:cNvPr>
              <p:cNvSpPr/>
              <p:nvPr/>
            </p:nvSpPr>
            <p:spPr>
              <a:xfrm>
                <a:off x="6254751" y="1558983"/>
                <a:ext cx="2127249" cy="2127249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err="1">
                    <a:latin typeface="+mj-lt"/>
                  </a:rPr>
                  <a:t>Zuerst</a:t>
                </a:r>
                <a:r>
                  <a:rPr lang="en-US">
                    <a:latin typeface="+mj-lt"/>
                  </a:rPr>
                  <a:t> Tests und </a:t>
                </a:r>
                <a:r>
                  <a:rPr lang="en-US" err="1">
                    <a:latin typeface="+mj-lt"/>
                  </a:rPr>
                  <a:t>dann</a:t>
                </a:r>
                <a:r>
                  <a:rPr lang="en-US">
                    <a:latin typeface="+mj-lt"/>
                  </a:rPr>
                  <a:t> Code</a:t>
                </a: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929D7D2-4C9F-44E2-61BE-9CBA2EE8F675}"/>
                  </a:ext>
                </a:extLst>
              </p:cNvPr>
              <p:cNvSpPr/>
              <p:nvPr/>
            </p:nvSpPr>
            <p:spPr>
              <a:xfrm>
                <a:off x="8384180" y="2301819"/>
                <a:ext cx="2349556" cy="2349556"/>
              </a:xfrm>
              <a:prstGeom prst="rect">
                <a:avLst/>
              </a:prstGeom>
              <a:solidFill>
                <a:srgbClr val="ACEA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 anchorCtr="0"/>
              <a:lstStyle/>
              <a:p>
                <a:pPr algn="ctr"/>
                <a:r>
                  <a:rPr lang="en-US" dirty="0" err="1">
                    <a:latin typeface="+mj-lt"/>
                  </a:rPr>
                  <a:t>Mischrollen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statt</a:t>
                </a:r>
                <a:r>
                  <a:rPr lang="en-US" dirty="0">
                    <a:latin typeface="+mj-lt"/>
                  </a:rPr>
                  <a:t> </a:t>
                </a:r>
                <a:r>
                  <a:rPr lang="en-US" dirty="0" err="1">
                    <a:latin typeface="+mj-lt"/>
                  </a:rPr>
                  <a:t>konkrete</a:t>
                </a:r>
                <a:r>
                  <a:rPr lang="en-US" dirty="0">
                    <a:latin typeface="+mj-lt"/>
                  </a:rPr>
                  <a:t> Rolle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3C7E6EF-28DB-D7C5-79CF-3C89F101F810}"/>
                  </a:ext>
                </a:extLst>
              </p:cNvPr>
              <p:cNvSpPr/>
              <p:nvPr/>
            </p:nvSpPr>
            <p:spPr>
              <a:xfrm>
                <a:off x="3603567" y="2133600"/>
                <a:ext cx="287336" cy="287336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F5A5470-3BA7-8967-07B7-A30889C0BF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066" t="17074" r="55814" b="6920"/>
              <a:stretch/>
            </p:blipFill>
            <p:spPr>
              <a:xfrm>
                <a:off x="6485496" y="3686231"/>
                <a:ext cx="1181157" cy="1648494"/>
              </a:xfrm>
              <a:prstGeom prst="rect">
                <a:avLst/>
              </a:prstGeom>
            </p:spPr>
          </p:pic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C476936A-12AE-284A-B7BE-58EE0B9F9782}"/>
                  </a:ext>
                </a:extLst>
              </p:cNvPr>
              <p:cNvSpPr/>
              <p:nvPr/>
            </p:nvSpPr>
            <p:spPr>
              <a:xfrm>
                <a:off x="3890905" y="3686232"/>
                <a:ext cx="436621" cy="43662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C948213-24B2-7463-D0DB-074A02A045BD}"/>
                  </a:ext>
                </a:extLst>
              </p:cNvPr>
              <p:cNvSpPr/>
              <p:nvPr/>
            </p:nvSpPr>
            <p:spPr>
              <a:xfrm>
                <a:off x="8382000" y="1865197"/>
                <a:ext cx="436622" cy="43662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38257299-1536-98C0-B823-0CEAF5FAB6EB}"/>
                  </a:ext>
                </a:extLst>
              </p:cNvPr>
              <p:cNvSpPr/>
              <p:nvPr/>
            </p:nvSpPr>
            <p:spPr>
              <a:xfrm>
                <a:off x="7656567" y="4898103"/>
                <a:ext cx="436622" cy="43662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de-DE" sz="15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EC42A02B-1831-2C86-3E87-CBE03DB5C04B}"/>
              </a:ext>
            </a:extLst>
          </p:cNvPr>
          <p:cNvGrpSpPr/>
          <p:nvPr/>
        </p:nvGrpSpPr>
        <p:grpSpPr>
          <a:xfrm>
            <a:off x="756784" y="1333146"/>
            <a:ext cx="2264371" cy="4554537"/>
            <a:chOff x="756784" y="1333146"/>
            <a:chExt cx="2264371" cy="4554537"/>
          </a:xfrm>
        </p:grpSpPr>
        <p:cxnSp>
          <p:nvCxnSpPr>
            <p:cNvPr id="52" name="Straight Connector 5">
              <a:extLst>
                <a:ext uri="{FF2B5EF4-FFF2-40B4-BE49-F238E27FC236}">
                  <a16:creationId xmlns:a16="http://schemas.microsoft.com/office/drawing/2014/main" id="{DC42F91E-2608-28FD-5201-585F4860ADAB}"/>
                </a:ext>
              </a:extLst>
            </p:cNvPr>
            <p:cNvCxnSpPr>
              <a:cxnSpLocks/>
            </p:cNvCxnSpPr>
            <p:nvPr/>
          </p:nvCxnSpPr>
          <p:spPr>
            <a:xfrm>
              <a:off x="3021155" y="1333146"/>
              <a:ext cx="0" cy="4554537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6">
              <a:extLst>
                <a:ext uri="{FF2B5EF4-FFF2-40B4-BE49-F238E27FC236}">
                  <a16:creationId xmlns:a16="http://schemas.microsoft.com/office/drawing/2014/main" id="{C3B694E2-8528-275F-F1A1-90D13B5D538E}"/>
                </a:ext>
              </a:extLst>
            </p:cNvPr>
            <p:cNvSpPr txBox="1"/>
            <p:nvPr/>
          </p:nvSpPr>
          <p:spPr>
            <a:xfrm>
              <a:off x="771328" y="1656142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Product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rgbClr val="003294"/>
                  </a:solidFill>
                  <a:effectLst/>
                  <a:uLnTx/>
                  <a:uFillTx/>
                  <a:ea typeface="+mn-ea"/>
                  <a:cs typeface="+mn-cs"/>
                </a:rPr>
                <a:t>Owner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rgbClr val="00329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4" name="TextBox 43">
              <a:extLst>
                <a:ext uri="{FF2B5EF4-FFF2-40B4-BE49-F238E27FC236}">
                  <a16:creationId xmlns:a16="http://schemas.microsoft.com/office/drawing/2014/main" id="{9B34441B-CB76-8B7D-A901-479DD870016D}"/>
                </a:ext>
              </a:extLst>
            </p:cNvPr>
            <p:cNvSpPr txBox="1"/>
            <p:nvPr/>
          </p:nvSpPr>
          <p:spPr>
            <a:xfrm>
              <a:off x="771328" y="2490033"/>
              <a:ext cx="1364206" cy="455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Scrum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 </a:t>
              </a:r>
              <a:b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</a:b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ea typeface="+mn-ea"/>
                  <a:cs typeface="+mn-cs"/>
                </a:rPr>
                <a:t>Master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5" name="TextBox 49">
              <a:extLst>
                <a:ext uri="{FF2B5EF4-FFF2-40B4-BE49-F238E27FC236}">
                  <a16:creationId xmlns:a16="http://schemas.microsoft.com/office/drawing/2014/main" id="{D5616F04-2164-818F-E692-43EE010F2BC0}"/>
                </a:ext>
              </a:extLst>
            </p:cNvPr>
            <p:cNvSpPr txBox="1"/>
            <p:nvPr/>
          </p:nvSpPr>
          <p:spPr>
            <a:xfrm>
              <a:off x="756784" y="3350158"/>
              <a:ext cx="1364206" cy="4035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 err="1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Requirements</a:t>
              </a: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ea typeface="+mn-ea"/>
                  <a:cs typeface="+mn-cs"/>
                </a:rPr>
                <a:t> Engineer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6" name="TextBox 54">
              <a:extLst>
                <a:ext uri="{FF2B5EF4-FFF2-40B4-BE49-F238E27FC236}">
                  <a16:creationId xmlns:a16="http://schemas.microsoft.com/office/drawing/2014/main" id="{90EABCE1-3F6C-E5EC-8F09-40355382C361}"/>
                </a:ext>
              </a:extLst>
            </p:cNvPr>
            <p:cNvSpPr txBox="1"/>
            <p:nvPr/>
          </p:nvSpPr>
          <p:spPr>
            <a:xfrm>
              <a:off x="782711" y="4337631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ea typeface="+mn-ea"/>
                  <a:cs typeface="+mn-cs"/>
                </a:rPr>
                <a:t>Developer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57" name="Rectangle 4">
              <a:extLst>
                <a:ext uri="{FF2B5EF4-FFF2-40B4-BE49-F238E27FC236}">
                  <a16:creationId xmlns:a16="http://schemas.microsoft.com/office/drawing/2014/main" id="{2F4A9C4E-35F0-8849-C749-AD29F8261A55}"/>
                </a:ext>
              </a:extLst>
            </p:cNvPr>
            <p:cNvSpPr/>
            <p:nvPr/>
          </p:nvSpPr>
          <p:spPr>
            <a:xfrm>
              <a:off x="2116166" y="1549101"/>
              <a:ext cx="669657" cy="66965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9D26B459-9CF6-34C4-0EE3-62D0F835F1FB}"/>
                </a:ext>
              </a:extLst>
            </p:cNvPr>
            <p:cNvSpPr/>
            <p:nvPr/>
          </p:nvSpPr>
          <p:spPr>
            <a:xfrm>
              <a:off x="2116166" y="2393329"/>
              <a:ext cx="669657" cy="6696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9" name="Rectangle 51">
              <a:extLst>
                <a:ext uri="{FF2B5EF4-FFF2-40B4-BE49-F238E27FC236}">
                  <a16:creationId xmlns:a16="http://schemas.microsoft.com/office/drawing/2014/main" id="{ADA9EAD9-1851-E4AA-C9E0-F2F6052B7FB0}"/>
                </a:ext>
              </a:extLst>
            </p:cNvPr>
            <p:cNvSpPr/>
            <p:nvPr/>
          </p:nvSpPr>
          <p:spPr>
            <a:xfrm>
              <a:off x="2116166" y="3237557"/>
              <a:ext cx="669657" cy="66965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6BF658D8-6407-AD9C-618D-FBB4DEC0E5AD}"/>
                </a:ext>
              </a:extLst>
            </p:cNvPr>
            <p:cNvSpPr/>
            <p:nvPr/>
          </p:nvSpPr>
          <p:spPr>
            <a:xfrm>
              <a:off x="2116166" y="4081785"/>
              <a:ext cx="669657" cy="669657"/>
            </a:xfrm>
            <a:prstGeom prst="rect">
              <a:avLst/>
            </a:prstGeom>
            <a:solidFill>
              <a:srgbClr val="721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1" name="TextBox 54">
              <a:extLst>
                <a:ext uri="{FF2B5EF4-FFF2-40B4-BE49-F238E27FC236}">
                  <a16:creationId xmlns:a16="http://schemas.microsoft.com/office/drawing/2014/main" id="{C7D89F8C-636B-7E62-E1C2-4BFE6B97CC74}"/>
                </a:ext>
              </a:extLst>
            </p:cNvPr>
            <p:cNvSpPr txBox="1"/>
            <p:nvPr/>
          </p:nvSpPr>
          <p:spPr>
            <a:xfrm>
              <a:off x="771328" y="5130360"/>
              <a:ext cx="1364206" cy="1936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400" b="1" i="1" u="none" strike="noStrike" kern="1200" cap="none" spc="0" normalizeH="0" baseline="0" noProof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ea typeface="+mn-ea"/>
                  <a:cs typeface="+mn-cs"/>
                </a:rPr>
                <a:t>Tester</a:t>
              </a:r>
              <a:endParaRPr kumimoji="0" lang="de-DE" sz="900" b="1" i="1" u="none" strike="noStrike" kern="1200" cap="none" spc="0" normalizeH="0" baseline="0" noProof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62" name="Rectangle 56">
              <a:extLst>
                <a:ext uri="{FF2B5EF4-FFF2-40B4-BE49-F238E27FC236}">
                  <a16:creationId xmlns:a16="http://schemas.microsoft.com/office/drawing/2014/main" id="{D619DDEB-0D08-CB9E-C459-A8F9ACBD95E4}"/>
                </a:ext>
              </a:extLst>
            </p:cNvPr>
            <p:cNvSpPr/>
            <p:nvPr/>
          </p:nvSpPr>
          <p:spPr>
            <a:xfrm>
              <a:off x="2116166" y="4926014"/>
              <a:ext cx="669657" cy="66965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 anchorCtr="0"/>
            <a:lstStyle/>
            <a:p>
              <a:pPr algn="ctr">
                <a:lnSpc>
                  <a:spcPct val="70000"/>
                </a:lnSpc>
                <a:spcAft>
                  <a:spcPts val="600"/>
                </a:spcAft>
              </a:pPr>
              <a:endParaRPr lang="de-DE" sz="3200">
                <a:solidFill>
                  <a:schemeClr val="bg1"/>
                </a:solidFill>
                <a:latin typeface="+mj-lt"/>
              </a:endParaRPr>
            </a:p>
          </p:txBody>
        </p:sp>
        <p:pic>
          <p:nvPicPr>
            <p:cNvPr id="63" name="Grafik 62" descr="Schreibmaschine mit einfarbiger Füllung">
              <a:extLst>
                <a:ext uri="{FF2B5EF4-FFF2-40B4-BE49-F238E27FC236}">
                  <a16:creationId xmlns:a16="http://schemas.microsoft.com/office/drawing/2014/main" id="{A8506DD9-85EB-1F1F-3208-14BFA6D0C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178804" y="3300195"/>
              <a:ext cx="544380" cy="544380"/>
            </a:xfrm>
            <a:prstGeom prst="rect">
              <a:avLst/>
            </a:prstGeom>
          </p:spPr>
        </p:pic>
        <p:pic>
          <p:nvPicPr>
            <p:cNvPr id="64" name="Grafik 63" descr="Programmierer mit einfarbiger Füllung">
              <a:extLst>
                <a:ext uri="{FF2B5EF4-FFF2-40B4-BE49-F238E27FC236}">
                  <a16:creationId xmlns:a16="http://schemas.microsoft.com/office/drawing/2014/main" id="{69A8C045-AF9E-6B91-63A3-3AD044F9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0166" y="4136398"/>
              <a:ext cx="501656" cy="501656"/>
            </a:xfrm>
            <a:prstGeom prst="rect">
              <a:avLst/>
            </a:prstGeom>
          </p:spPr>
        </p:pic>
        <p:pic>
          <p:nvPicPr>
            <p:cNvPr id="65" name="Grafik 64" descr="Crashtest-Dummy mit einfarbiger Füllung">
              <a:extLst>
                <a:ext uri="{FF2B5EF4-FFF2-40B4-BE49-F238E27FC236}">
                  <a16:creationId xmlns:a16="http://schemas.microsoft.com/office/drawing/2014/main" id="{3571F8C6-50C2-10AD-E168-CF34AC1F1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98380" y="5000279"/>
              <a:ext cx="505228" cy="505228"/>
            </a:xfrm>
            <a:prstGeom prst="rect">
              <a:avLst/>
            </a:prstGeom>
          </p:spPr>
        </p:pic>
        <p:pic>
          <p:nvPicPr>
            <p:cNvPr id="66" name="Grafik 65" descr="Person mit Idee mit einfarbiger Füllung">
              <a:extLst>
                <a:ext uri="{FF2B5EF4-FFF2-40B4-BE49-F238E27FC236}">
                  <a16:creationId xmlns:a16="http://schemas.microsoft.com/office/drawing/2014/main" id="{F5B62F5E-6EB6-E0F1-45C5-D4D746A34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95088" y="1632178"/>
              <a:ext cx="511812" cy="511812"/>
            </a:xfrm>
            <a:prstGeom prst="rect">
              <a:avLst/>
            </a:prstGeom>
          </p:spPr>
        </p:pic>
        <p:pic>
          <p:nvPicPr>
            <p:cNvPr id="67" name="Grafik 66">
              <a:extLst>
                <a:ext uri="{FF2B5EF4-FFF2-40B4-BE49-F238E27FC236}">
                  <a16:creationId xmlns:a16="http://schemas.microsoft.com/office/drawing/2014/main" id="{F45AD27C-D882-0D45-DD4B-1C98B8AB0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40000" contrast="-40000"/>
            </a:blip>
            <a:stretch>
              <a:fillRect/>
            </a:stretch>
          </p:blipFill>
          <p:spPr>
            <a:xfrm>
              <a:off x="2039661" y="2452678"/>
              <a:ext cx="827667" cy="599345"/>
            </a:xfrm>
            <a:prstGeom prst="rect">
              <a:avLst/>
            </a:prstGeom>
          </p:spPr>
        </p:pic>
      </p:grpSp>
      <p:pic>
        <p:nvPicPr>
          <p:cNvPr id="68" name="Content Placeholder 3" descr="A cartoon character giving a thumbs up&#10;&#10;Description automatically generated">
            <a:extLst>
              <a:ext uri="{FF2B5EF4-FFF2-40B4-BE49-F238E27FC236}">
                <a16:creationId xmlns:a16="http://schemas.microsoft.com/office/drawing/2014/main" id="{36A73111-920F-36F8-5F8F-25512DEE94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10295" y="66906"/>
            <a:ext cx="1811402" cy="1728440"/>
          </a:xfrm>
          <a:prstGeom prst="roundRect">
            <a:avLst>
              <a:gd name="adj" fmla="val 5054"/>
            </a:avLst>
          </a:prstGeom>
        </p:spPr>
      </p:pic>
      <p:sp>
        <p:nvSpPr>
          <p:cNvPr id="69" name="Rectangle 27">
            <a:extLst>
              <a:ext uri="{FF2B5EF4-FFF2-40B4-BE49-F238E27FC236}">
                <a16:creationId xmlns:a16="http://schemas.microsoft.com/office/drawing/2014/main" id="{F4FA0198-65AD-C241-C71E-5AF7FA771EDD}"/>
              </a:ext>
            </a:extLst>
          </p:cNvPr>
          <p:cNvSpPr/>
          <p:nvPr/>
        </p:nvSpPr>
        <p:spPr>
          <a:xfrm>
            <a:off x="417368" y="2330996"/>
            <a:ext cx="2523252" cy="3425568"/>
          </a:xfrm>
          <a:prstGeom prst="rect">
            <a:avLst/>
          </a:prstGeom>
          <a:solidFill>
            <a:schemeClr val="bg1">
              <a:alpha val="7711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 anchorCtr="0"/>
          <a:lstStyle/>
          <a:p>
            <a:pPr algn="ctr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863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USED" val="KPMGFONT"/>
  <p:tag name="CREATEDBY" val="Global PowerPoint Toolbar"/>
  <p:tag name="TOOLBARVERSION" val="5.30a"/>
  <p:tag name="TYPE" val="ScreenWide"/>
  <p:tag name="KEYWORD" val="SCREENWIDE"/>
  <p:tag name="TEMPLATEVERSION" val="17/07/2017 11:56:0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CLASSIFICATION" val="TRUE"/>
</p:tagLst>
</file>

<file path=ppt/theme/theme1.xml><?xml version="1.0" encoding="utf-8"?>
<a:theme xmlns:a="http://schemas.openxmlformats.org/drawingml/2006/main" name="KPMG Widescreen [16:9] Feb 2022">
  <a:themeElements>
    <a:clrScheme name="KPMG_MAR">
      <a:dk1>
        <a:srgbClr val="000000"/>
      </a:dk1>
      <a:lt1>
        <a:srgbClr val="FFFFFF"/>
      </a:lt1>
      <a:dk2>
        <a:srgbClr val="00338D"/>
      </a:dk2>
      <a:lt2>
        <a:srgbClr val="E5E5E5"/>
      </a:lt2>
      <a:accent1>
        <a:srgbClr val="1E49E2"/>
      </a:accent1>
      <a:accent2>
        <a:srgbClr val="00338D"/>
      </a:accent2>
      <a:accent3>
        <a:srgbClr val="0C233C"/>
      </a:accent3>
      <a:accent4>
        <a:srgbClr val="00B8F5"/>
      </a:accent4>
      <a:accent5>
        <a:srgbClr val="7213EA"/>
      </a:accent5>
      <a:accent6>
        <a:srgbClr val="FD349C"/>
      </a:accent6>
      <a:hlink>
        <a:srgbClr val="00B8F5"/>
      </a:hlink>
      <a:folHlink>
        <a:srgbClr val="098E7E"/>
      </a:folHlink>
    </a:clrScheme>
    <a:fontScheme name="Custom 49">
      <a:majorFont>
        <a:latin typeface="KPMG Bold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solidFill>
            <a:schemeClr val="accent1"/>
          </a:solidFill>
        </a:ln>
      </a:spPr>
      <a:bodyPr lIns="54610" tIns="54610" rIns="54610" bIns="54610" rtlCol="0" anchor="ctr"/>
      <a:lstStyle>
        <a:defPPr algn="l">
          <a:defRPr sz="15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0" tIns="0" rIns="0" bIns="0" rtlCol="0" anchor="t" anchorCtr="0">
        <a:noAutofit/>
      </a:bodyPr>
      <a:lstStyle>
        <a:defPPr algn="l">
          <a:spcAft>
            <a:spcPts val="600"/>
          </a:spcAft>
          <a:defRPr sz="1500" b="1" dirty="0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Presentation2" id="{6F9D073B-8B7E-4CCD-B454-11736666544F}" vid="{CB0E54E2-5236-4DAF-8398-713F6E87C91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5c850d-eb00-4237-aed5-9b82e7bde92d">
      <Terms xmlns="http://schemas.microsoft.com/office/infopath/2007/PartnerControls"/>
    </lcf76f155ced4ddcb4097134ff3c332f>
    <TaxCatchAll xmlns="4243d5be-521d-4052-81ca-f0f31ea6f2d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736129FD3E5843AC2146C7ED22FC07" ma:contentTypeVersion="18" ma:contentTypeDescription="Create a new document." ma:contentTypeScope="" ma:versionID="9c93d62bfa325174de42622d28151ab7">
  <xsd:schema xmlns:xsd="http://www.w3.org/2001/XMLSchema" xmlns:xs="http://www.w3.org/2001/XMLSchema" xmlns:p="http://schemas.microsoft.com/office/2006/metadata/properties" xmlns:ns2="b55c850d-eb00-4237-aed5-9b82e7bde92d" xmlns:ns3="c085ec02-ff3f-4fbc-adc7-40c0ca1359a0" xmlns:ns4="4243d5be-521d-4052-81ca-f0f31ea6f2da" targetNamespace="http://schemas.microsoft.com/office/2006/metadata/properties" ma:root="true" ma:fieldsID="90d2822936d13d13d9c89d05e8f5b376" ns2:_="" ns3:_="" ns4:_="">
    <xsd:import namespace="b55c850d-eb00-4237-aed5-9b82e7bde92d"/>
    <xsd:import namespace="c085ec02-ff3f-4fbc-adc7-40c0ca1359a0"/>
    <xsd:import namespace="4243d5be-521d-4052-81ca-f0f31ea6f2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5c850d-eb00-4237-aed5-9b82e7bde9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883d318-f35c-4577-94aa-4c8e836d27a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3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85ec02-ff3f-4fbc-adc7-40c0ca1359a0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43d5be-521d-4052-81ca-f0f31ea6f2da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c58e9ebc-f5ef-4fc3-8441-942bba6034a0}" ma:internalName="TaxCatchAll" ma:showField="CatchAllData" ma:web="c085ec02-ff3f-4fbc-adc7-40c0ca1359a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665EBC-5DEA-4986-8AFE-DAB630BCB86E}">
  <ds:schemaRefs>
    <ds:schemaRef ds:uri="4243d5be-521d-4052-81ca-f0f31ea6f2da"/>
    <ds:schemaRef ds:uri="b55c850d-eb00-4237-aed5-9b82e7bde92d"/>
    <ds:schemaRef ds:uri="c085ec02-ff3f-4fbc-adc7-40c0ca1359a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7724E01-8445-48E9-8CE0-C0A34974F7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4A801E-2A09-4167-BEBE-8F4AFCC9AFD6}">
  <ds:schemaRefs>
    <ds:schemaRef ds:uri="4243d5be-521d-4052-81ca-f0f31ea6f2da"/>
    <ds:schemaRef ds:uri="b55c850d-eb00-4237-aed5-9b82e7bde92d"/>
    <ds:schemaRef ds:uri="c085ec02-ff3f-4fbc-adc7-40c0ca1359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deff24bb-2089-4400-8c8e-f71e680378b2}" enabled="0" method="" siteId="{deff24bb-2089-4400-8c8e-f71e680378b2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KPMG Global Brand Refresh_Widescreen-Revised_v10</Template>
  <TotalTime>0</TotalTime>
  <Words>760</Words>
  <Application>Microsoft Macintosh PowerPoint</Application>
  <PresentationFormat>Breitbild</PresentationFormat>
  <Paragraphs>208</Paragraphs>
  <Slides>14</Slides>
  <Notes>6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Calibri</vt:lpstr>
      <vt:lpstr>Wingdings</vt:lpstr>
      <vt:lpstr>Arial</vt:lpstr>
      <vt:lpstr>KPMG Bold</vt:lpstr>
      <vt:lpstr>KPMG Widescreen [16:9] Feb 2022</vt:lpstr>
      <vt:lpstr>Battleship Projektpräsentation </vt:lpstr>
      <vt:lpstr>PowerPoint-Präsentation</vt:lpstr>
      <vt:lpstr>1. Unser Projektverlauf</vt:lpstr>
      <vt:lpstr>2. Das Jira Board</vt:lpstr>
      <vt:lpstr>PowerPoint-Präsentation</vt:lpstr>
      <vt:lpstr>3. Der Code</vt:lpstr>
      <vt:lpstr>Überblick des Projekts Battleship</vt:lpstr>
      <vt:lpstr>4. Lessons Learned</vt:lpstr>
      <vt:lpstr>4. Lessons Learned</vt:lpstr>
      <vt:lpstr>4. Lessons Learned</vt:lpstr>
      <vt:lpstr>4. Lessons Learned</vt:lpstr>
      <vt:lpstr>4. Lessons Learned</vt:lpstr>
      <vt:lpstr>4. Lessons Learned</vt:lpstr>
      <vt:lpstr>Danke für eure Aufmerksamkeit!</vt:lpstr>
    </vt:vector>
  </TitlesOfParts>
  <Company>KPMG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Wide screen template</dc:title>
  <dc:creator>Rosli, Saifun</dc:creator>
  <cp:lastModifiedBy>Stefan Lukovic</cp:lastModifiedBy>
  <cp:revision>93</cp:revision>
  <dcterms:created xsi:type="dcterms:W3CDTF">2022-03-14T16:42:38Z</dcterms:created>
  <dcterms:modified xsi:type="dcterms:W3CDTF">2024-12-18T19:29:01Z</dcterms:modified>
  <cp:category>KPMG Public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0x01010095736129FD3E5843AC2146C7ED22FC07</vt:lpwstr>
  </property>
  <property fmtid="{D5CDD505-2E9C-101B-9397-08002B2CF9AE}" pid="3" name="MediaServiceImageTags">
    <vt:lpwstr/>
  </property>
</Properties>
</file>